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7"/>
  </p:notesMasterIdLst>
  <p:sldIdLst>
    <p:sldId id="324" r:id="rId2"/>
    <p:sldId id="327" r:id="rId3"/>
    <p:sldId id="325" r:id="rId4"/>
    <p:sldId id="326" r:id="rId5"/>
    <p:sldId id="257" r:id="rId6"/>
    <p:sldId id="360" r:id="rId7"/>
    <p:sldId id="361" r:id="rId8"/>
    <p:sldId id="362" r:id="rId9"/>
    <p:sldId id="363" r:id="rId10"/>
    <p:sldId id="364" r:id="rId11"/>
    <p:sldId id="365" r:id="rId12"/>
    <p:sldId id="366" r:id="rId13"/>
    <p:sldId id="323" r:id="rId14"/>
    <p:sldId id="367" r:id="rId15"/>
    <p:sldId id="318" r:id="rId16"/>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BD"/>
    <a:srgbClr val="FFFF89"/>
    <a:srgbClr val="FF001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39"/>
    <p:restoredTop sz="94860"/>
  </p:normalViewPr>
  <p:slideViewPr>
    <p:cSldViewPr snapToGrid="0">
      <p:cViewPr varScale="1">
        <p:scale>
          <a:sx n="163" d="100"/>
          <a:sy n="163" d="100"/>
        </p:scale>
        <p:origin x="184" y="1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7FF27B-557D-334F-8D5E-B327C5A298E9}" type="datetimeFigureOut">
              <a:rPr lang="en-AU" smtClean="0"/>
              <a:t>18/6/2025</a:t>
            </a:fld>
            <a:endParaRPr lang="en-AU"/>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05C736-FAD4-1E4D-89A5-433D4AA2963B}" type="slidenum">
              <a:rPr lang="en-AU" smtClean="0"/>
              <a:t>‹#›</a:t>
            </a:fld>
            <a:endParaRPr lang="en-AU"/>
          </a:p>
        </p:txBody>
      </p:sp>
    </p:spTree>
    <p:extLst>
      <p:ext uri="{BB962C8B-B14F-4D97-AF65-F5344CB8AC3E}">
        <p14:creationId xmlns:p14="http://schemas.microsoft.com/office/powerpoint/2010/main" val="1137832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E05C736-FAD4-1E4D-89A5-433D4AA2963B}" type="slidenum">
              <a:rPr lang="en-AU" smtClean="0"/>
              <a:t>1</a:t>
            </a:fld>
            <a:endParaRPr lang="en-AU" dirty="0"/>
          </a:p>
        </p:txBody>
      </p:sp>
    </p:spTree>
    <p:extLst>
      <p:ext uri="{BB962C8B-B14F-4D97-AF65-F5344CB8AC3E}">
        <p14:creationId xmlns:p14="http://schemas.microsoft.com/office/powerpoint/2010/main" val="3738076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E05C736-FAD4-1E4D-89A5-433D4AA2963B}" type="slidenum">
              <a:rPr lang="en-AU" smtClean="0"/>
              <a:t>5</a:t>
            </a:fld>
            <a:endParaRPr lang="en-AU" dirty="0"/>
          </a:p>
        </p:txBody>
      </p:sp>
    </p:spTree>
    <p:extLst>
      <p:ext uri="{BB962C8B-B14F-4D97-AF65-F5344CB8AC3E}">
        <p14:creationId xmlns:p14="http://schemas.microsoft.com/office/powerpoint/2010/main" val="32278041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CABF9-DE03-BA58-315C-53E34E9598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065EDD-3B8C-81C9-5C5F-8A1DBECFA8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D88E092-233D-41FA-93E9-533FF1CF6B18}"/>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A6D83EBE-0D20-A4DD-6582-0216C98C4D60}"/>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AU"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5917444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CABF9-DE03-BA58-315C-53E34E9598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065EDD-3B8C-81C9-5C5F-8A1DBECFA8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D88E092-233D-41FA-93E9-533FF1CF6B18}"/>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A6D83EBE-0D20-A4DD-6582-0216C98C4D60}"/>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AU"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1691796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CABF9-DE03-BA58-315C-53E34E9598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065EDD-3B8C-81C9-5C5F-8A1DBECFA8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D88E092-233D-41FA-93E9-533FF1CF6B18}"/>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A6D83EBE-0D20-A4DD-6582-0216C98C4D60}"/>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AU"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4178915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CABF9-DE03-BA58-315C-53E34E9598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065EDD-3B8C-81C9-5C5F-8A1DBECFA8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D88E092-233D-41FA-93E9-533FF1CF6B18}"/>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A6D83EBE-0D20-A4DD-6582-0216C98C4D60}"/>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AU"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9093706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35302"/>
            <a:ext cx="6858000" cy="1989667"/>
          </a:xfrm>
          <a:prstGeom prst="rect">
            <a:avLst/>
          </a:prstGeom>
        </p:spPr>
        <p:txBody>
          <a:bodyPr anchor="b">
            <a:normAutofit/>
          </a:bodyPr>
          <a:lstStyle>
            <a:lvl1pPr algn="ctr">
              <a:defRPr sz="2400" baseline="0">
                <a:latin typeface="Times New Roman" panose="02020603050405020304" pitchFamily="18" charset="0"/>
              </a:defRPr>
            </a:lvl1pPr>
          </a:lstStyle>
          <a:p>
            <a:r>
              <a:rPr lang="en-GB" dirty="0"/>
              <a:t>Click to edit Master title style</a:t>
            </a:r>
            <a:endParaRPr lang="en-US" dirty="0"/>
          </a:p>
        </p:txBody>
      </p:sp>
      <p:sp>
        <p:nvSpPr>
          <p:cNvPr id="3" name="Subtitle 2"/>
          <p:cNvSpPr>
            <a:spLocks noGrp="1"/>
          </p:cNvSpPr>
          <p:nvPr>
            <p:ph type="subTitle" idx="1"/>
          </p:nvPr>
        </p:nvSpPr>
        <p:spPr>
          <a:xfrm>
            <a:off x="1143000" y="3001698"/>
            <a:ext cx="6858000" cy="1379802"/>
          </a:xfrm>
        </p:spPr>
        <p:txBody>
          <a:bodyPr/>
          <a:lstStyle>
            <a:lvl1pPr marL="0" indent="0" algn="ctr">
              <a:buNone/>
              <a:defRPr sz="1800" baseline="0">
                <a:latin typeface="Times New Roman" panose="02020603050405020304" pitchFamily="18"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dirty="0"/>
              <a:t>Click to edit Master subtitle style</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6/18/25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2933687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6/18/25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272992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04271"/>
            <a:ext cx="1971675" cy="4843198"/>
          </a:xfrm>
          <a:prstGeom prst="rect">
            <a:avLst/>
          </a:prstGeo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304271"/>
            <a:ext cx="5800725" cy="484319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6/18/25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4079955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6/18/25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3791419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7" y="1424782"/>
            <a:ext cx="7886700" cy="2377281"/>
          </a:xfrm>
          <a:prstGeom prst="rect">
            <a:avLst/>
          </a:prstGeo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623887" y="3824553"/>
            <a:ext cx="7886700" cy="1250156"/>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4E6CF7E-C746-084D-BF17-6C523B0D2ACF}" type="datetimeFigureOut">
              <a:rPr lang="en-US" smtClean="0"/>
              <a:t>6/18/25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4035309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D4E6CF7E-C746-084D-BF17-6C523B0D2ACF}" type="datetimeFigureOut">
              <a:rPr lang="en-US" smtClean="0"/>
              <a:t>6/18/25</a:t>
            </a:fld>
            <a:endParaRPr lang="en-US"/>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3369116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04271"/>
            <a:ext cx="7886700" cy="1104636"/>
          </a:xfrm>
          <a:prstGeom prst="rect">
            <a:avLst/>
          </a:prstGeo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400969"/>
            <a:ext cx="3868340"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629842" y="2087563"/>
            <a:ext cx="3868340"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400969"/>
            <a:ext cx="3887391"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4629150" y="2087563"/>
            <a:ext cx="3887391"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D4E6CF7E-C746-084D-BF17-6C523B0D2ACF}" type="datetimeFigureOut">
              <a:rPr lang="en-US" smtClean="0"/>
              <a:t>6/18/25</a:t>
            </a:fld>
            <a:endParaRPr lang="en-US"/>
          </a:p>
        </p:txBody>
      </p:sp>
      <p:sp>
        <p:nvSpPr>
          <p:cNvPr id="8" name="Footer Placeholder 7"/>
          <p:cNvSpPr>
            <a:spLocks noGrp="1"/>
          </p:cNvSpPr>
          <p:nvPr>
            <p:ph type="ftr" sz="quarter" idx="11"/>
          </p:nvPr>
        </p:nvSpPr>
        <p:spPr>
          <a:xfrm>
            <a:off x="3028950" y="5296959"/>
            <a:ext cx="3086100" cy="304271"/>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266467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D4E6CF7E-C746-084D-BF17-6C523B0D2ACF}" type="datetimeFigureOut">
              <a:rPr lang="en-US" smtClean="0"/>
              <a:t>6/18/25</a:t>
            </a:fld>
            <a:endParaRPr lang="en-US"/>
          </a:p>
        </p:txBody>
      </p:sp>
      <p:sp>
        <p:nvSpPr>
          <p:cNvPr id="4" name="Footer Placeholder 3"/>
          <p:cNvSpPr>
            <a:spLocks noGrp="1"/>
          </p:cNvSpPr>
          <p:nvPr>
            <p:ph type="ftr" sz="quarter" idx="11"/>
          </p:nvPr>
        </p:nvSpPr>
        <p:spPr>
          <a:xfrm>
            <a:off x="3028950" y="5296959"/>
            <a:ext cx="3086100" cy="304271"/>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3866156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E6CF7E-C746-084D-BF17-6C523B0D2ACF}" type="datetimeFigureOut">
              <a:rPr lang="en-US" smtClean="0"/>
              <a:t>6/18/25</a:t>
            </a:fld>
            <a:endParaRPr lang="en-US"/>
          </a:p>
        </p:txBody>
      </p:sp>
      <p:sp>
        <p:nvSpPr>
          <p:cNvPr id="3" name="Footer Placeholder 2"/>
          <p:cNvSpPr>
            <a:spLocks noGrp="1"/>
          </p:cNvSpPr>
          <p:nvPr>
            <p:ph type="ftr" sz="quarter" idx="11"/>
          </p:nvPr>
        </p:nvSpPr>
        <p:spPr>
          <a:xfrm>
            <a:off x="3028950" y="5296959"/>
            <a:ext cx="3086100" cy="304271"/>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528716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3887391" y="822855"/>
            <a:ext cx="4629150" cy="406135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6/18/25</a:t>
            </a:fld>
            <a:endParaRPr lang="en-US"/>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1127429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822855"/>
            <a:ext cx="4629150" cy="4061354"/>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6/18/25</a:t>
            </a:fld>
            <a:endParaRPr lang="en-US"/>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1871510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5450" y="606954"/>
            <a:ext cx="7886700" cy="3626115"/>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628650" y="5296959"/>
            <a:ext cx="2057400" cy="304271"/>
          </a:xfrm>
          <a:prstGeom prst="rect">
            <a:avLst/>
          </a:prstGeom>
        </p:spPr>
        <p:txBody>
          <a:bodyPr vert="horz" lIns="91440" tIns="45720" rIns="91440" bIns="45720" rtlCol="0" anchor="ctr"/>
          <a:lstStyle>
            <a:lvl1pPr algn="l">
              <a:defRPr sz="900" b="0" i="0">
                <a:solidFill>
                  <a:schemeClr val="tx1">
                    <a:tint val="82000"/>
                  </a:schemeClr>
                </a:solidFill>
                <a:latin typeface="Times New Roman" panose="02020603050405020304" pitchFamily="18" charset="0"/>
              </a:defRPr>
            </a:lvl1pPr>
          </a:lstStyle>
          <a:p>
            <a:fld id="{D4E6CF7E-C746-084D-BF17-6C523B0D2ACF}" type="datetimeFigureOut">
              <a:rPr lang="en-US" smtClean="0"/>
              <a:pPr/>
              <a:t>6/18/25</a:t>
            </a:fld>
            <a:endParaRPr lang="en-US"/>
          </a:p>
        </p:txBody>
      </p:sp>
      <p:sp>
        <p:nvSpPr>
          <p:cNvPr id="6" name="Slide Number Placeholder 5"/>
          <p:cNvSpPr>
            <a:spLocks noGrp="1"/>
          </p:cNvSpPr>
          <p:nvPr>
            <p:ph type="sldNum" sz="quarter" idx="4"/>
          </p:nvPr>
        </p:nvSpPr>
        <p:spPr>
          <a:xfrm>
            <a:off x="6457950" y="5296959"/>
            <a:ext cx="2057400" cy="304271"/>
          </a:xfrm>
          <a:prstGeom prst="rect">
            <a:avLst/>
          </a:prstGeom>
        </p:spPr>
        <p:txBody>
          <a:bodyPr vert="horz" lIns="91440" tIns="45720" rIns="91440" bIns="45720" rtlCol="0" anchor="ctr"/>
          <a:lstStyle>
            <a:lvl1pPr algn="r">
              <a:defRPr sz="900" b="0" i="0">
                <a:solidFill>
                  <a:schemeClr val="tx1">
                    <a:tint val="82000"/>
                  </a:schemeClr>
                </a:solidFill>
                <a:latin typeface="Times New Roman" panose="02020603050405020304" pitchFamily="18" charset="0"/>
              </a:defRPr>
            </a:lvl1pPr>
          </a:lstStyle>
          <a:p>
            <a:fld id="{32A23974-83D8-7045-B8FB-83D6C4E40E34}" type="slidenum">
              <a:rPr lang="en-US" smtClean="0"/>
              <a:pPr/>
              <a:t>‹#›</a:t>
            </a:fld>
            <a:endParaRPr lang="en-US"/>
          </a:p>
        </p:txBody>
      </p:sp>
    </p:spTree>
    <p:extLst>
      <p:ext uri="{BB962C8B-B14F-4D97-AF65-F5344CB8AC3E}">
        <p14:creationId xmlns:p14="http://schemas.microsoft.com/office/powerpoint/2010/main" val="14470376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b="0" i="0" kern="1200">
          <a:solidFill>
            <a:schemeClr val="tx1"/>
          </a:solidFill>
          <a:latin typeface="Times New Roman" panose="02020603050405020304" pitchFamily="18"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83E145E-7437-5592-0FFF-32B24FCB537F}"/>
              </a:ext>
            </a:extLst>
          </p:cNvPr>
          <p:cNvSpPr txBox="1">
            <a:spLocks noChangeArrowheads="1"/>
          </p:cNvSpPr>
          <p:nvPr/>
        </p:nvSpPr>
        <p:spPr bwMode="auto">
          <a:xfrm>
            <a:off x="0" y="190624"/>
            <a:ext cx="9144000" cy="51125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a typeface="+mn-ea"/>
              <a:cs typeface="+mn-cs"/>
            </a:endParaRPr>
          </a:p>
          <a:p>
            <a:pPr algn="ctr" defTabSz="914400" fontAlgn="base">
              <a:spcBef>
                <a:spcPct val="20000"/>
              </a:spcBef>
              <a:spcAft>
                <a:spcPct val="0"/>
              </a:spcAft>
              <a:defRPr/>
            </a:pPr>
            <a:r>
              <a:rPr lang="en-US" sz="4400" kern="0" dirty="0">
                <a:solidFill>
                  <a:srgbClr val="FFFF00"/>
                </a:solidFill>
                <a:latin typeface="Times New Roman" panose="02020603050405020304" pitchFamily="18" charset="0"/>
                <a:ea typeface="+mn-ea"/>
                <a:cs typeface="+mn-cs"/>
              </a:rPr>
              <a:t>Psalm 110    </a:t>
            </a:r>
            <a:r>
              <a:rPr lang="en-US" kern="0" dirty="0">
                <a:solidFill>
                  <a:schemeClr val="bg1"/>
                </a:solidFill>
                <a:latin typeface="Times New Roman" panose="02020603050405020304" pitchFamily="18" charset="0"/>
                <a:cs typeface="Times New Roman" panose="02020603050405020304" pitchFamily="18" charset="0"/>
              </a:rPr>
              <a:t>3 Slides</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2000" kern="0" dirty="0">
                <a:solidFill>
                  <a:srgbClr val="FFFF00"/>
                </a:solidFill>
                <a:latin typeface="Times New Roman" panose="02020603050405020304" pitchFamily="18" charset="0"/>
                <a:ea typeface="+mn-ea"/>
                <a:cs typeface="+mn-cs"/>
              </a:rPr>
              <a:t>Hebrews  6:19 - 7:28</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p:txBody>
      </p:sp>
    </p:spTree>
    <p:extLst>
      <p:ext uri="{BB962C8B-B14F-4D97-AF65-F5344CB8AC3E}">
        <p14:creationId xmlns:p14="http://schemas.microsoft.com/office/powerpoint/2010/main" val="1665842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0BD118E-898D-196F-3BB7-F597A6C7D65E}"/>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B4FB61F0-33B0-A2B6-A6DE-6359109475DC}"/>
              </a:ext>
            </a:extLst>
          </p:cNvPr>
          <p:cNvSpPr txBox="1">
            <a:spLocks noChangeArrowheads="1"/>
          </p:cNvSpPr>
          <p:nvPr/>
        </p:nvSpPr>
        <p:spPr bwMode="auto">
          <a:xfrm>
            <a:off x="0" y="10297"/>
            <a:ext cx="9144000" cy="4628960"/>
          </a:xfrm>
          <a:prstGeom prst="rect">
            <a:avLst/>
          </a:prstGeom>
          <a:noFill/>
          <a:ln w="9525">
            <a:noFill/>
            <a:miter lim="800000"/>
            <a:headEnd/>
            <a:tailEnd/>
          </a:ln>
        </p:spPr>
        <p:txBody>
          <a:bodyPr wrap="square">
            <a:prstTxWarp prst="textNoShape">
              <a:avLst/>
            </a:prstTxWarp>
            <a:spAutoFit/>
          </a:bodyPr>
          <a:lstStyle/>
          <a:p>
            <a:pPr marL="0" marR="0" lvl="0" indent="152400" algn="l" defTabSz="457200" rtl="0" eaLnBrk="1" fontAlgn="auto" latinLnBrk="0" hangingPunct="1">
              <a:lnSpc>
                <a:spcPct val="115000"/>
              </a:lnSpc>
              <a:spcBef>
                <a:spcPts val="0"/>
              </a:spcBef>
              <a:spcAft>
                <a:spcPts val="1000"/>
              </a:spcAft>
              <a:buClrTx/>
              <a:buSzTx/>
              <a:buFontTx/>
              <a:buNone/>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20 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And it was not without an oath.  For those who formerly became priests were made such without an oath,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21 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but this one was made a priest with an oath by the one who said to him: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0" marR="0" lvl="0" indent="152400" algn="l" defTabSz="457200" rtl="0" eaLnBrk="1" fontAlgn="auto" latinLnBrk="0" hangingPunct="1">
              <a:lnSpc>
                <a:spcPct val="115000"/>
              </a:lnSpc>
              <a:spcBef>
                <a:spcPts val="0"/>
              </a:spcBef>
              <a:spcAft>
                <a:spcPts val="1000"/>
              </a:spcAft>
              <a:buClrTx/>
              <a:buSzTx/>
              <a:buFontTx/>
              <a:buNone/>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1000"/>
              </a:spcAft>
              <a:buClrTx/>
              <a:buSzTx/>
              <a:buFontTx/>
              <a:buNone/>
              <a:tabLst>
                <a:tab pos="127000" algn="r"/>
                <a:tab pos="254000" algn="l"/>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“The Lord has sworn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1000"/>
              </a:spcAft>
              <a:buClrTx/>
              <a:buSzTx/>
              <a:buFontTx/>
              <a:buNone/>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and will not change his mind,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1000"/>
              </a:spcAft>
              <a:buClrTx/>
              <a:buSzTx/>
              <a:buFontTx/>
              <a:buNone/>
              <a:tabLst>
                <a:tab pos="127000" algn="r"/>
                <a:tab pos="254000" algn="l"/>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‘You are a priest forever.’ ”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609600" marR="0" lvl="0" indent="-609600" algn="l" defTabSz="457200" rtl="0" eaLnBrk="1" fontAlgn="auto" latinLnBrk="0" hangingPunct="1">
              <a:lnSpc>
                <a:spcPct val="115000"/>
              </a:lnSpc>
              <a:spcBef>
                <a:spcPts val="0"/>
              </a:spcBef>
              <a:spcAft>
                <a:spcPts val="1000"/>
              </a:spcAft>
              <a:buClrTx/>
              <a:buSzTx/>
              <a:buFontTx/>
              <a:buNone/>
              <a:tabLst>
                <a:tab pos="127000" algn="r"/>
                <a:tab pos="254000" algn="l"/>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22 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This makes Jesus the guarantor of a better covenant. </a:t>
            </a:r>
          </a:p>
        </p:txBody>
      </p:sp>
    </p:spTree>
    <p:extLst>
      <p:ext uri="{BB962C8B-B14F-4D97-AF65-F5344CB8AC3E}">
        <p14:creationId xmlns:p14="http://schemas.microsoft.com/office/powerpoint/2010/main" val="28457774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6316BFD-C928-68DA-8CB0-5A592B442F94}"/>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882D4795-9320-1128-ABBD-A96B5C88B423}"/>
              </a:ext>
            </a:extLst>
          </p:cNvPr>
          <p:cNvSpPr txBox="1">
            <a:spLocks noChangeArrowheads="1"/>
          </p:cNvSpPr>
          <p:nvPr/>
        </p:nvSpPr>
        <p:spPr bwMode="auto">
          <a:xfrm>
            <a:off x="22444" y="0"/>
            <a:ext cx="9144000" cy="5482527"/>
          </a:xfrm>
          <a:prstGeom prst="rect">
            <a:avLst/>
          </a:prstGeom>
          <a:noFill/>
          <a:ln w="9525">
            <a:noFill/>
            <a:miter lim="800000"/>
            <a:headEnd/>
            <a:tailEnd/>
          </a:ln>
        </p:spPr>
        <p:txBody>
          <a:bodyPr wrap="square">
            <a:prstTxWarp prst="textNoShape">
              <a:avLst/>
            </a:prstTxWarp>
            <a:spAutoFit/>
          </a:bodyPr>
          <a:lstStyle/>
          <a:p>
            <a:pPr marL="0" marR="0" lvl="0" indent="152400" algn="l" defTabSz="457200" rtl="0" eaLnBrk="1" fontAlgn="auto" latinLnBrk="0" hangingPunct="1">
              <a:lnSpc>
                <a:spcPct val="115000"/>
              </a:lnSpc>
              <a:spcBef>
                <a:spcPts val="0"/>
              </a:spcBef>
              <a:spcAft>
                <a:spcPts val="1000"/>
              </a:spcAft>
              <a:buClrTx/>
              <a:buSzTx/>
              <a:buFontTx/>
              <a:buNone/>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23 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The former priests were many in number, because they were prevented by death from continuing in office,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24 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but he holds his priesthood permanently, because he continues forever.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25 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Consequently, he is able to save to the uttermost those who draw near to God through him, since he always lives to make intercession for them.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0" marR="0" lvl="0" indent="152400" algn="l" defTabSz="457200" rtl="0" eaLnBrk="1" fontAlgn="auto" latinLnBrk="0" hangingPunct="1">
              <a:lnSpc>
                <a:spcPct val="115000"/>
              </a:lnSpc>
              <a:spcBef>
                <a:spcPts val="0"/>
              </a:spcBef>
              <a:spcAft>
                <a:spcPts val="1000"/>
              </a:spcAft>
              <a:buClrTx/>
              <a:buSzTx/>
              <a:buFontTx/>
              <a:buNone/>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26 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For it was indeed fitting that we should have such a high priest, holy, innocent, unstained, separated from sinners, and exalted above the heavens.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27 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He has no need, like those high priests, to offer sacrifices daily, first for his own sins and then for those of the people, since he did this once for all when he offered up himself.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28 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For the law appoints men in their weakness as high priests, but the word of the oath, which came later than the law, appoints a Son who has been made perfect forever.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p:txBody>
      </p:sp>
    </p:spTree>
    <p:extLst>
      <p:ext uri="{BB962C8B-B14F-4D97-AF65-F5344CB8AC3E}">
        <p14:creationId xmlns:p14="http://schemas.microsoft.com/office/powerpoint/2010/main" val="4403661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2DA048A-7DBC-C32E-8A53-21311550EB02}"/>
            </a:ext>
          </a:extLst>
        </p:cNvPr>
        <p:cNvGrpSpPr/>
        <p:nvPr/>
      </p:nvGrpSpPr>
      <p:grpSpPr>
        <a:xfrm>
          <a:off x="0" y="0"/>
          <a:ext cx="0" cy="0"/>
          <a:chOff x="0" y="0"/>
          <a:chExt cx="0" cy="0"/>
        </a:xfrm>
      </p:grpSpPr>
      <p:sp>
        <p:nvSpPr>
          <p:cNvPr id="10" name="TextBox 9">
            <a:extLst>
              <a:ext uri="{FF2B5EF4-FFF2-40B4-BE49-F238E27FC236}">
                <a16:creationId xmlns:a16="http://schemas.microsoft.com/office/drawing/2014/main" id="{62813589-1C5F-401F-AA06-EAA3A386B304}"/>
              </a:ext>
            </a:extLst>
          </p:cNvPr>
          <p:cNvSpPr txBox="1"/>
          <p:nvPr/>
        </p:nvSpPr>
        <p:spPr>
          <a:xfrm>
            <a:off x="0" y="0"/>
            <a:ext cx="9108559" cy="430887"/>
          </a:xfrm>
          <a:prstGeom prst="rect">
            <a:avLst/>
          </a:prstGeom>
          <a:noFill/>
        </p:spPr>
        <p:txBody>
          <a:bodyPr wrap="square" rtlCol="0">
            <a:spAutoFit/>
          </a:bodyPr>
          <a:lstStyle/>
          <a:p>
            <a:pPr marR="0" lvl="0" algn="ctr" defTabSz="457200" rtl="0" eaLnBrk="1" fontAlgn="auto" latinLnBrk="0" hangingPunct="1">
              <a:lnSpc>
                <a:spcPct val="100000"/>
              </a:lnSpc>
              <a:spcBef>
                <a:spcPts val="0"/>
              </a:spcBef>
              <a:spcAft>
                <a:spcPts val="0"/>
              </a:spcAft>
              <a:buClrTx/>
              <a:buSzTx/>
              <a:tabLst/>
              <a:defRPr/>
            </a:pPr>
            <a:r>
              <a:rPr kumimoji="0" lang="en-AU" sz="2200" b="1"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Jesus Christ:    </a:t>
            </a:r>
            <a:r>
              <a:rPr kumimoji="0" lang="en-AU" sz="220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A new high priest  (of the order of Melchizedek)</a:t>
            </a:r>
          </a:p>
        </p:txBody>
      </p:sp>
    </p:spTree>
    <p:extLst>
      <p:ext uri="{BB962C8B-B14F-4D97-AF65-F5344CB8AC3E}">
        <p14:creationId xmlns:p14="http://schemas.microsoft.com/office/powerpoint/2010/main" val="34638750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2DA048A-7DBC-C32E-8A53-21311550EB02}"/>
            </a:ext>
          </a:extLst>
        </p:cNvPr>
        <p:cNvGrpSpPr/>
        <p:nvPr/>
      </p:nvGrpSpPr>
      <p:grpSpPr>
        <a:xfrm>
          <a:off x="0" y="0"/>
          <a:ext cx="0" cy="0"/>
          <a:chOff x="0" y="0"/>
          <a:chExt cx="0" cy="0"/>
        </a:xfrm>
      </p:grpSpPr>
      <p:pic>
        <p:nvPicPr>
          <p:cNvPr id="1026" name="Picture 2">
            <a:extLst>
              <a:ext uri="{FF2B5EF4-FFF2-40B4-BE49-F238E27FC236}">
                <a16:creationId xmlns:a16="http://schemas.microsoft.com/office/drawing/2014/main" id="{137C7827-4287-028D-A126-600171019A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09863" y="0"/>
            <a:ext cx="3722687" cy="571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58875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2DA048A-7DBC-C32E-8A53-21311550EB0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77FB1BC4-E8BA-2F6C-4853-3EEE15B02706}"/>
              </a:ext>
            </a:extLst>
          </p:cNvPr>
          <p:cNvSpPr txBox="1"/>
          <p:nvPr/>
        </p:nvSpPr>
        <p:spPr>
          <a:xfrm>
            <a:off x="0" y="442429"/>
            <a:ext cx="9144000" cy="2739211"/>
          </a:xfrm>
          <a:prstGeom prst="rect">
            <a:avLst/>
          </a:prstGeom>
          <a:solidFill>
            <a:schemeClr val="bg1"/>
          </a:solidFill>
        </p:spPr>
        <p:txBody>
          <a:bodyPr wrap="square" rtlCol="0">
            <a:spAutoFit/>
          </a:bodyPr>
          <a:lstStyle/>
          <a:p>
            <a:pPr>
              <a:buNone/>
            </a:pPr>
            <a:r>
              <a:rPr lang="en-AU" sz="1800" dirty="0">
                <a:effectLst/>
                <a:latin typeface="Comic Sans MS" panose="030F0902030302020204" pitchFamily="66" charset="0"/>
                <a:ea typeface="Times New Roman" panose="02020603050405020304" pitchFamily="18" charset="0"/>
              </a:rPr>
              <a:t>Genesis 14:17–24 (ESV) </a:t>
            </a:r>
            <a:endParaRPr lang="en-AU" sz="1800" dirty="0">
              <a:effectLst/>
              <a:latin typeface="Times New Roman" panose="02020603050405020304" pitchFamily="18" charset="0"/>
              <a:ea typeface="Times New Roman" panose="02020603050405020304" pitchFamily="18" charset="0"/>
            </a:endParaRPr>
          </a:p>
          <a:p>
            <a:pPr indent="152400">
              <a:buNone/>
            </a:pPr>
            <a:r>
              <a:rPr lang="en-AU" sz="1800" b="1" baseline="30000" dirty="0">
                <a:effectLst/>
                <a:latin typeface="Comic Sans MS" panose="030F0902030302020204" pitchFamily="66" charset="0"/>
                <a:ea typeface="Times New Roman" panose="02020603050405020304" pitchFamily="18" charset="0"/>
              </a:rPr>
              <a:t>17 </a:t>
            </a:r>
            <a:r>
              <a:rPr lang="en-AU" sz="1800" dirty="0">
                <a:effectLst/>
                <a:latin typeface="Comic Sans MS" panose="030F0902030302020204" pitchFamily="66" charset="0"/>
                <a:ea typeface="Times New Roman" panose="02020603050405020304" pitchFamily="18" charset="0"/>
              </a:rPr>
              <a:t>…. the king of Sodom went out to meet him at the Valley of Shaveh (that is, the King’s Valley).  </a:t>
            </a:r>
            <a:r>
              <a:rPr lang="en-AU" sz="1800" b="1" baseline="30000" dirty="0">
                <a:effectLst/>
                <a:latin typeface="Comic Sans MS" panose="030F0902030302020204" pitchFamily="66" charset="0"/>
                <a:ea typeface="Times New Roman" panose="02020603050405020304" pitchFamily="18" charset="0"/>
              </a:rPr>
              <a:t>18 </a:t>
            </a:r>
            <a:r>
              <a:rPr lang="en-AU" sz="1800" dirty="0">
                <a:effectLst/>
                <a:latin typeface="Comic Sans MS" panose="030F0902030302020204" pitchFamily="66" charset="0"/>
                <a:ea typeface="Times New Roman" panose="02020603050405020304" pitchFamily="18" charset="0"/>
              </a:rPr>
              <a:t>And </a:t>
            </a:r>
            <a:r>
              <a:rPr lang="en-AU" sz="1800" u="sng" dirty="0">
                <a:effectLst/>
                <a:latin typeface="Comic Sans MS" panose="030F0902030302020204" pitchFamily="66" charset="0"/>
                <a:ea typeface="Times New Roman" panose="02020603050405020304" pitchFamily="18" charset="0"/>
              </a:rPr>
              <a:t>Melchizedek</a:t>
            </a:r>
            <a:r>
              <a:rPr lang="en-AU" sz="1800" dirty="0">
                <a:effectLst/>
                <a:latin typeface="Comic Sans MS" panose="030F0902030302020204" pitchFamily="66" charset="0"/>
                <a:ea typeface="Times New Roman" panose="02020603050405020304" pitchFamily="18" charset="0"/>
              </a:rPr>
              <a:t> king of </a:t>
            </a:r>
            <a:r>
              <a:rPr lang="en-AU" sz="1800" u="sng" dirty="0">
                <a:effectLst/>
                <a:latin typeface="Comic Sans MS" panose="030F0902030302020204" pitchFamily="66" charset="0"/>
                <a:ea typeface="Times New Roman" panose="02020603050405020304" pitchFamily="18" charset="0"/>
              </a:rPr>
              <a:t>Salem</a:t>
            </a:r>
            <a:r>
              <a:rPr lang="en-AU" sz="1800" dirty="0">
                <a:effectLst/>
                <a:latin typeface="Comic Sans MS" panose="030F0902030302020204" pitchFamily="66" charset="0"/>
                <a:ea typeface="Times New Roman" panose="02020603050405020304" pitchFamily="18" charset="0"/>
              </a:rPr>
              <a:t> brought out </a:t>
            </a:r>
            <a:r>
              <a:rPr lang="en-AU" sz="1800" u="sng" dirty="0">
                <a:effectLst/>
                <a:latin typeface="Comic Sans MS" panose="030F0902030302020204" pitchFamily="66" charset="0"/>
                <a:ea typeface="Times New Roman" panose="02020603050405020304" pitchFamily="18" charset="0"/>
              </a:rPr>
              <a:t>bread and wine</a:t>
            </a:r>
            <a:r>
              <a:rPr lang="en-AU" sz="1800" dirty="0">
                <a:effectLst/>
                <a:latin typeface="Comic Sans MS" panose="030F0902030302020204" pitchFamily="66" charset="0"/>
                <a:ea typeface="Times New Roman" panose="02020603050405020304" pitchFamily="18" charset="0"/>
              </a:rPr>
              <a:t>.  (He was priest of God Most High.)  </a:t>
            </a:r>
            <a:r>
              <a:rPr lang="en-AU" sz="1800" b="1" baseline="30000" dirty="0">
                <a:effectLst/>
                <a:latin typeface="Comic Sans MS" panose="030F0902030302020204" pitchFamily="66" charset="0"/>
                <a:ea typeface="Times New Roman" panose="02020603050405020304" pitchFamily="18" charset="0"/>
              </a:rPr>
              <a:t>19 </a:t>
            </a:r>
            <a:r>
              <a:rPr lang="en-AU" sz="1800" dirty="0">
                <a:effectLst/>
                <a:latin typeface="Comic Sans MS" panose="030F0902030302020204" pitchFamily="66" charset="0"/>
                <a:ea typeface="Times New Roman" panose="02020603050405020304" pitchFamily="18" charset="0"/>
              </a:rPr>
              <a:t>And he blessed him and said, </a:t>
            </a:r>
            <a:endParaRPr lang="en-AU" sz="1800" dirty="0">
              <a:effectLst/>
              <a:latin typeface="Times New Roman" panose="02020603050405020304" pitchFamily="18" charset="0"/>
              <a:ea typeface="Times New Roman" panose="02020603050405020304" pitchFamily="18" charset="0"/>
            </a:endParaRPr>
          </a:p>
          <a:p>
            <a:pPr marL="180340">
              <a:spcBef>
                <a:spcPts val="1200"/>
              </a:spcBef>
              <a:buNone/>
              <a:tabLst>
                <a:tab pos="127000" algn="r"/>
                <a:tab pos="254000" algn="l"/>
              </a:tabLst>
            </a:pPr>
            <a:r>
              <a:rPr lang="en-AU" sz="1800" dirty="0">
                <a:effectLst/>
                <a:latin typeface="Comic Sans MS" panose="030F0902030302020204" pitchFamily="66" charset="0"/>
                <a:ea typeface="Times New Roman" panose="02020603050405020304" pitchFamily="18" charset="0"/>
              </a:rPr>
              <a:t>“Blessed be Abram by God Most High, </a:t>
            </a:r>
            <a:endParaRPr lang="en-AU" sz="1800" dirty="0">
              <a:effectLst/>
              <a:latin typeface="Times New Roman" panose="02020603050405020304" pitchFamily="18" charset="0"/>
              <a:ea typeface="Times New Roman" panose="02020603050405020304" pitchFamily="18" charset="0"/>
            </a:endParaRPr>
          </a:p>
          <a:p>
            <a:pPr marL="180340">
              <a:buNone/>
            </a:pPr>
            <a:r>
              <a:rPr lang="en-AU" sz="1800" dirty="0">
                <a:effectLst/>
                <a:latin typeface="Comic Sans MS" panose="030F0902030302020204" pitchFamily="66" charset="0"/>
                <a:ea typeface="Times New Roman" panose="02020603050405020304" pitchFamily="18" charset="0"/>
              </a:rPr>
              <a:t>Possessor of heaven and earth; </a:t>
            </a:r>
            <a:endParaRPr lang="en-AU" sz="1800" dirty="0">
              <a:effectLst/>
              <a:latin typeface="Times New Roman" panose="02020603050405020304" pitchFamily="18" charset="0"/>
              <a:ea typeface="Times New Roman" panose="02020603050405020304" pitchFamily="18" charset="0"/>
            </a:endParaRPr>
          </a:p>
          <a:p>
            <a:pPr marL="180340">
              <a:buNone/>
              <a:tabLst>
                <a:tab pos="127000" algn="r"/>
                <a:tab pos="254000" algn="l"/>
              </a:tabLst>
            </a:pPr>
            <a:r>
              <a:rPr lang="en-AU" sz="1800" b="1" baseline="30000" dirty="0">
                <a:effectLst/>
                <a:latin typeface="Comic Sans MS" panose="030F0902030302020204" pitchFamily="66" charset="0"/>
                <a:ea typeface="Times New Roman" panose="02020603050405020304" pitchFamily="18" charset="0"/>
              </a:rPr>
              <a:t>20 </a:t>
            </a:r>
            <a:r>
              <a:rPr lang="en-AU" sz="1800" dirty="0">
                <a:effectLst/>
                <a:latin typeface="Comic Sans MS" panose="030F0902030302020204" pitchFamily="66" charset="0"/>
                <a:ea typeface="Times New Roman" panose="02020603050405020304" pitchFamily="18" charset="0"/>
              </a:rPr>
              <a:t>and blessed be God Most High, </a:t>
            </a:r>
            <a:endParaRPr lang="en-AU" sz="1800" dirty="0">
              <a:effectLst/>
              <a:latin typeface="Times New Roman" panose="02020603050405020304" pitchFamily="18" charset="0"/>
              <a:ea typeface="Times New Roman" panose="02020603050405020304" pitchFamily="18" charset="0"/>
            </a:endParaRPr>
          </a:p>
          <a:p>
            <a:pPr marL="180340">
              <a:buNone/>
            </a:pPr>
            <a:r>
              <a:rPr lang="en-AU" sz="1800" dirty="0">
                <a:effectLst/>
                <a:latin typeface="Comic Sans MS" panose="030F0902030302020204" pitchFamily="66" charset="0"/>
                <a:ea typeface="Times New Roman" panose="02020603050405020304" pitchFamily="18" charset="0"/>
              </a:rPr>
              <a:t>who has delivered your enemies into your hand!” </a:t>
            </a:r>
            <a:endParaRPr lang="en-AU" sz="1800" dirty="0">
              <a:effectLst/>
              <a:latin typeface="Times New Roman" panose="02020603050405020304" pitchFamily="18" charset="0"/>
              <a:ea typeface="Times New Roman" panose="02020603050405020304" pitchFamily="18" charset="0"/>
            </a:endParaRPr>
          </a:p>
          <a:p>
            <a:pPr>
              <a:buNone/>
            </a:pPr>
            <a:r>
              <a:rPr lang="en-AU" sz="1800" dirty="0">
                <a:effectLst/>
                <a:latin typeface="Comic Sans MS" panose="030F0902030302020204" pitchFamily="66" charset="0"/>
                <a:ea typeface="Times New Roman" panose="02020603050405020304" pitchFamily="18" charset="0"/>
                <a:cs typeface="Times New Roman" panose="02020603050405020304" pitchFamily="18" charset="0"/>
              </a:rPr>
              <a:t>And Abram gave him a tenth of everything.</a:t>
            </a:r>
            <a:endParaRPr lang="en-AU" dirty="0">
              <a:effectLst/>
              <a:latin typeface="Times New Roman" panose="02020603050405020304" pitchFamily="18" charset="0"/>
              <a:ea typeface="Times New Roman" panose="02020603050405020304" pitchFamily="18" charset="0"/>
            </a:endParaRPr>
          </a:p>
        </p:txBody>
      </p:sp>
      <p:sp>
        <p:nvSpPr>
          <p:cNvPr id="10" name="TextBox 9">
            <a:extLst>
              <a:ext uri="{FF2B5EF4-FFF2-40B4-BE49-F238E27FC236}">
                <a16:creationId xmlns:a16="http://schemas.microsoft.com/office/drawing/2014/main" id="{62813589-1C5F-401F-AA06-EAA3A386B304}"/>
              </a:ext>
            </a:extLst>
          </p:cNvPr>
          <p:cNvSpPr txBox="1"/>
          <p:nvPr/>
        </p:nvSpPr>
        <p:spPr>
          <a:xfrm>
            <a:off x="0" y="0"/>
            <a:ext cx="9108559" cy="430887"/>
          </a:xfrm>
          <a:prstGeom prst="rect">
            <a:avLst/>
          </a:prstGeom>
          <a:noFill/>
        </p:spPr>
        <p:txBody>
          <a:bodyPr wrap="square" rtlCol="0">
            <a:spAutoFit/>
          </a:bodyPr>
          <a:lstStyle/>
          <a:p>
            <a:pPr marR="0" lvl="0" algn="ctr" defTabSz="457200" rtl="0" eaLnBrk="1" fontAlgn="auto" latinLnBrk="0" hangingPunct="1">
              <a:lnSpc>
                <a:spcPct val="100000"/>
              </a:lnSpc>
              <a:spcBef>
                <a:spcPts val="0"/>
              </a:spcBef>
              <a:spcAft>
                <a:spcPts val="0"/>
              </a:spcAft>
              <a:buClrTx/>
              <a:buSzTx/>
              <a:tabLst/>
              <a:defRPr/>
            </a:pPr>
            <a:r>
              <a:rPr kumimoji="0" lang="en-AU" sz="2200" b="1"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Jesus Christ:    </a:t>
            </a:r>
            <a:r>
              <a:rPr kumimoji="0" lang="en-AU" sz="220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A new high priest  (of the order of Melchizedek)</a:t>
            </a:r>
          </a:p>
        </p:txBody>
      </p:sp>
      <p:sp>
        <p:nvSpPr>
          <p:cNvPr id="4" name="TextBox 3">
            <a:extLst>
              <a:ext uri="{FF2B5EF4-FFF2-40B4-BE49-F238E27FC236}">
                <a16:creationId xmlns:a16="http://schemas.microsoft.com/office/drawing/2014/main" id="{63D12D96-B575-F51A-BE7C-0169C49BDA6B}"/>
              </a:ext>
            </a:extLst>
          </p:cNvPr>
          <p:cNvSpPr txBox="1"/>
          <p:nvPr/>
        </p:nvSpPr>
        <p:spPr>
          <a:xfrm>
            <a:off x="1528664" y="3193182"/>
            <a:ext cx="7579895" cy="923330"/>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King of Salem (Jerusalem).  (King of Peace).</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Priest of God Most High</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Brings bread &amp; wine to the faithful  (an image of Christ)</a:t>
            </a:r>
          </a:p>
        </p:txBody>
      </p:sp>
      <p:sp>
        <p:nvSpPr>
          <p:cNvPr id="5" name="TextBox 4">
            <a:extLst>
              <a:ext uri="{FF2B5EF4-FFF2-40B4-BE49-F238E27FC236}">
                <a16:creationId xmlns:a16="http://schemas.microsoft.com/office/drawing/2014/main" id="{2FA14C60-8A1B-A171-4866-451544297255}"/>
              </a:ext>
            </a:extLst>
          </p:cNvPr>
          <p:cNvSpPr txBox="1"/>
          <p:nvPr/>
        </p:nvSpPr>
        <p:spPr>
          <a:xfrm>
            <a:off x="0" y="3193182"/>
            <a:ext cx="2279891" cy="400110"/>
          </a:xfrm>
          <a:prstGeom prst="rect">
            <a:avLst/>
          </a:prstGeom>
          <a:noFill/>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sz="200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Melchizedek:</a:t>
            </a:r>
          </a:p>
        </p:txBody>
      </p:sp>
      <p:sp>
        <p:nvSpPr>
          <p:cNvPr id="6" name="TextBox 5">
            <a:extLst>
              <a:ext uri="{FF2B5EF4-FFF2-40B4-BE49-F238E27FC236}">
                <a16:creationId xmlns:a16="http://schemas.microsoft.com/office/drawing/2014/main" id="{5DC4F874-EB00-B188-85F8-EAFD80B2084B}"/>
              </a:ext>
            </a:extLst>
          </p:cNvPr>
          <p:cNvSpPr txBox="1"/>
          <p:nvPr/>
        </p:nvSpPr>
        <p:spPr>
          <a:xfrm>
            <a:off x="1419727" y="4240209"/>
            <a:ext cx="7724273" cy="923330"/>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Intermediary between sinful man &amp; Holy God;</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Make sacrifices to atone for the sins of the people;</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Had to sacrifice for his own sins.</a:t>
            </a:r>
          </a:p>
        </p:txBody>
      </p:sp>
      <p:sp>
        <p:nvSpPr>
          <p:cNvPr id="7" name="TextBox 6">
            <a:extLst>
              <a:ext uri="{FF2B5EF4-FFF2-40B4-BE49-F238E27FC236}">
                <a16:creationId xmlns:a16="http://schemas.microsoft.com/office/drawing/2014/main" id="{85A2E1B7-6362-6903-DE7A-29ADAEA3E66A}"/>
              </a:ext>
            </a:extLst>
          </p:cNvPr>
          <p:cNvSpPr txBox="1"/>
          <p:nvPr/>
        </p:nvSpPr>
        <p:spPr>
          <a:xfrm>
            <a:off x="0" y="4240209"/>
            <a:ext cx="1419727" cy="400110"/>
          </a:xfrm>
          <a:prstGeom prst="rect">
            <a:avLst/>
          </a:prstGeom>
          <a:noFill/>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sz="200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High Priest:</a:t>
            </a:r>
          </a:p>
        </p:txBody>
      </p:sp>
    </p:spTree>
    <p:extLst>
      <p:ext uri="{BB962C8B-B14F-4D97-AF65-F5344CB8AC3E}">
        <p14:creationId xmlns:p14="http://schemas.microsoft.com/office/powerpoint/2010/main" val="2006305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2DA048A-7DBC-C32E-8A53-21311550EB0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77FB1BC4-E8BA-2F6C-4853-3EEE15B02706}"/>
              </a:ext>
            </a:extLst>
          </p:cNvPr>
          <p:cNvSpPr txBox="1"/>
          <p:nvPr/>
        </p:nvSpPr>
        <p:spPr>
          <a:xfrm>
            <a:off x="2150792" y="3766636"/>
            <a:ext cx="6663527" cy="584775"/>
          </a:xfrm>
          <a:prstGeom prst="rect">
            <a:avLst/>
          </a:prstGeom>
          <a:solidFill>
            <a:schemeClr val="bg1"/>
          </a:solidFill>
        </p:spPr>
        <p:txBody>
          <a:bodyPr wrap="square" rtlCol="0">
            <a:spAutoFit/>
          </a:bodyPr>
          <a:lstStyle/>
          <a:p>
            <a:pPr>
              <a:buNone/>
            </a:pPr>
            <a:r>
              <a:rPr lang="en-AU" sz="1600" b="1" baseline="30000" dirty="0">
                <a:solidFill>
                  <a:srgbClr val="000000"/>
                </a:solidFill>
                <a:effectLst/>
                <a:latin typeface="Comic Sans MS" panose="030F0902030302020204" pitchFamily="66" charset="0"/>
                <a:ea typeface="Times New Roman" panose="02020603050405020304" pitchFamily="18" charset="0"/>
                <a:cs typeface="Times New Roman" panose="02020603050405020304" pitchFamily="18" charset="0"/>
              </a:rPr>
              <a:t>25 </a:t>
            </a:r>
            <a:r>
              <a:rPr lang="en-AU" sz="1600" dirty="0">
                <a:solidFill>
                  <a:srgbClr val="000000"/>
                </a:solidFill>
                <a:effectLst/>
                <a:latin typeface="Comic Sans MS" panose="030F0902030302020204" pitchFamily="66" charset="0"/>
                <a:ea typeface="Times New Roman" panose="02020603050405020304" pitchFamily="18" charset="0"/>
                <a:cs typeface="Times New Roman" panose="02020603050405020304" pitchFamily="18" charset="0"/>
              </a:rPr>
              <a:t>… he is able to save </a:t>
            </a:r>
            <a:r>
              <a:rPr lang="en-AU" sz="1600" u="sng" dirty="0">
                <a:solidFill>
                  <a:srgbClr val="000000"/>
                </a:solidFill>
                <a:effectLst/>
                <a:latin typeface="Comic Sans MS" panose="030F0902030302020204" pitchFamily="66" charset="0"/>
                <a:ea typeface="Times New Roman" panose="02020603050405020304" pitchFamily="18" charset="0"/>
                <a:cs typeface="Times New Roman" panose="02020603050405020304" pitchFamily="18" charset="0"/>
              </a:rPr>
              <a:t>to the uttermost</a:t>
            </a:r>
            <a:r>
              <a:rPr lang="en-AU" sz="1600" dirty="0">
                <a:solidFill>
                  <a:srgbClr val="000000"/>
                </a:solidFill>
                <a:effectLst/>
                <a:latin typeface="Comic Sans MS" panose="030F0902030302020204" pitchFamily="66" charset="0"/>
                <a:ea typeface="Times New Roman" panose="02020603050405020304" pitchFamily="18" charset="0"/>
                <a:cs typeface="Times New Roman" panose="02020603050405020304" pitchFamily="18" charset="0"/>
              </a:rPr>
              <a:t> those who draw near to God through him, since he </a:t>
            </a:r>
            <a:r>
              <a:rPr lang="en-AU" sz="1600" b="1" u="sng" dirty="0">
                <a:solidFill>
                  <a:srgbClr val="000000"/>
                </a:solidFill>
                <a:effectLst/>
                <a:latin typeface="Comic Sans MS" panose="030F0902030302020204" pitchFamily="66" charset="0"/>
                <a:ea typeface="Times New Roman" panose="02020603050405020304" pitchFamily="18" charset="0"/>
                <a:cs typeface="Times New Roman" panose="02020603050405020304" pitchFamily="18" charset="0"/>
              </a:rPr>
              <a:t>always</a:t>
            </a:r>
            <a:r>
              <a:rPr lang="en-AU" sz="1600" dirty="0">
                <a:solidFill>
                  <a:srgbClr val="000000"/>
                </a:solidFill>
                <a:effectLst/>
                <a:latin typeface="Comic Sans MS" panose="030F0902030302020204" pitchFamily="66" charset="0"/>
                <a:ea typeface="Times New Roman" panose="02020603050405020304" pitchFamily="18" charset="0"/>
                <a:cs typeface="Times New Roman" panose="02020603050405020304" pitchFamily="18" charset="0"/>
              </a:rPr>
              <a:t> lives to make </a:t>
            </a:r>
            <a:r>
              <a:rPr lang="en-AU" sz="1600" u="sng" dirty="0">
                <a:solidFill>
                  <a:srgbClr val="000000"/>
                </a:solidFill>
                <a:effectLst/>
                <a:latin typeface="Comic Sans MS" panose="030F0902030302020204" pitchFamily="66" charset="0"/>
                <a:ea typeface="Times New Roman" panose="02020603050405020304" pitchFamily="18" charset="0"/>
                <a:cs typeface="Times New Roman" panose="02020603050405020304" pitchFamily="18" charset="0"/>
              </a:rPr>
              <a:t>intercession</a:t>
            </a:r>
            <a:r>
              <a:rPr lang="en-AU" sz="1600" dirty="0">
                <a:solidFill>
                  <a:srgbClr val="000000"/>
                </a:solidFill>
                <a:effectLst/>
                <a:latin typeface="Comic Sans MS" panose="030F0902030302020204" pitchFamily="66" charset="0"/>
                <a:ea typeface="Times New Roman" panose="02020603050405020304" pitchFamily="18" charset="0"/>
                <a:cs typeface="Times New Roman" panose="02020603050405020304" pitchFamily="18" charset="0"/>
              </a:rPr>
              <a:t> for them.</a:t>
            </a:r>
            <a:r>
              <a:rPr lang="en-AU" sz="1600" dirty="0">
                <a:effectLst/>
              </a:rPr>
              <a:t> </a:t>
            </a:r>
            <a:endParaRPr lang="en-AU" sz="1600" dirty="0">
              <a:effectLst/>
              <a:latin typeface="Times New Roman" panose="02020603050405020304" pitchFamily="18" charset="0"/>
              <a:ea typeface="Times New Roman" panose="02020603050405020304" pitchFamily="18" charset="0"/>
            </a:endParaRPr>
          </a:p>
        </p:txBody>
      </p:sp>
      <p:sp>
        <p:nvSpPr>
          <p:cNvPr id="10" name="TextBox 9">
            <a:extLst>
              <a:ext uri="{FF2B5EF4-FFF2-40B4-BE49-F238E27FC236}">
                <a16:creationId xmlns:a16="http://schemas.microsoft.com/office/drawing/2014/main" id="{62813589-1C5F-401F-AA06-EAA3A386B304}"/>
              </a:ext>
            </a:extLst>
          </p:cNvPr>
          <p:cNvSpPr txBox="1"/>
          <p:nvPr/>
        </p:nvSpPr>
        <p:spPr>
          <a:xfrm>
            <a:off x="0" y="0"/>
            <a:ext cx="9108559" cy="430887"/>
          </a:xfrm>
          <a:prstGeom prst="rect">
            <a:avLst/>
          </a:prstGeom>
          <a:noFill/>
        </p:spPr>
        <p:txBody>
          <a:bodyPr wrap="square" rtlCol="0">
            <a:spAutoFit/>
          </a:bodyPr>
          <a:lstStyle/>
          <a:p>
            <a:pPr marR="0" lvl="0" algn="ctr" defTabSz="457200" rtl="0" eaLnBrk="1" fontAlgn="auto" latinLnBrk="0" hangingPunct="1">
              <a:lnSpc>
                <a:spcPct val="100000"/>
              </a:lnSpc>
              <a:spcBef>
                <a:spcPts val="0"/>
              </a:spcBef>
              <a:spcAft>
                <a:spcPts val="0"/>
              </a:spcAft>
              <a:buClrTx/>
              <a:buSzTx/>
              <a:tabLst/>
              <a:defRPr/>
            </a:pPr>
            <a:r>
              <a:rPr kumimoji="0" lang="en-AU" sz="2200" b="1"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Jesus Christ:    </a:t>
            </a:r>
            <a:r>
              <a:rPr kumimoji="0" lang="en-AU" sz="220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A new high priest  (of the order of Melchizedek)</a:t>
            </a:r>
          </a:p>
        </p:txBody>
      </p:sp>
      <p:sp>
        <p:nvSpPr>
          <p:cNvPr id="11" name="TextBox 10">
            <a:extLst>
              <a:ext uri="{FF2B5EF4-FFF2-40B4-BE49-F238E27FC236}">
                <a16:creationId xmlns:a16="http://schemas.microsoft.com/office/drawing/2014/main" id="{42E05733-470E-30E2-412A-6B2C152B416F}"/>
              </a:ext>
            </a:extLst>
          </p:cNvPr>
          <p:cNvSpPr txBox="1"/>
          <p:nvPr/>
        </p:nvSpPr>
        <p:spPr>
          <a:xfrm>
            <a:off x="164942" y="4998553"/>
            <a:ext cx="8814115" cy="646331"/>
          </a:xfrm>
          <a:prstGeom prst="rect">
            <a:avLst/>
          </a:prstGeom>
          <a:noFill/>
          <a:ln>
            <a:solidFill>
              <a:schemeClr val="bg1"/>
            </a:solidFill>
          </a:ln>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u="none" strike="noStrike" kern="120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rPr>
              <a:t>The only way to draw near to God, is through Jesus.</a:t>
            </a:r>
          </a:p>
          <a:p>
            <a:pPr marR="0" lvl="0" defTabSz="457200" rtl="0" eaLnBrk="1" fontAlgn="auto" latinLnBrk="0" hangingPunct="1">
              <a:lnSpc>
                <a:spcPct val="100000"/>
              </a:lnSpc>
              <a:spcBef>
                <a:spcPts val="0"/>
              </a:spcBef>
              <a:spcAft>
                <a:spcPts val="0"/>
              </a:spcAft>
              <a:buClrTx/>
              <a:buSzTx/>
              <a:tabLst/>
              <a:defRPr/>
            </a:pPr>
            <a:r>
              <a:rPr lang="en-AU" dirty="0">
                <a:solidFill>
                  <a:schemeClr val="bg1"/>
                </a:solidFill>
                <a:latin typeface="Times New Roman" panose="02020603050405020304" pitchFamily="18" charset="0"/>
                <a:cs typeface="Times New Roman" panose="02020603050405020304" pitchFamily="18" charset="0"/>
              </a:rPr>
              <a:t>Because He is perfect, He can save us to the uttermost.  Perfecting us – preparing for eternity</a:t>
            </a:r>
            <a:endParaRPr kumimoji="0" lang="en-AU" u="none" strike="noStrike" kern="120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BFFEEEFA-530A-D1CC-65E3-FDC17ADA1C6C}"/>
              </a:ext>
            </a:extLst>
          </p:cNvPr>
          <p:cNvSpPr txBox="1"/>
          <p:nvPr/>
        </p:nvSpPr>
        <p:spPr>
          <a:xfrm>
            <a:off x="3072063" y="442611"/>
            <a:ext cx="6071937"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The Son of God continues as priest forever.</a:t>
            </a:r>
          </a:p>
        </p:txBody>
      </p:sp>
      <p:sp>
        <p:nvSpPr>
          <p:cNvPr id="15" name="TextBox 14">
            <a:extLst>
              <a:ext uri="{FF2B5EF4-FFF2-40B4-BE49-F238E27FC236}">
                <a16:creationId xmlns:a16="http://schemas.microsoft.com/office/drawing/2014/main" id="{7CA4425D-89A3-3B24-5225-BD703FA26B9D}"/>
              </a:ext>
            </a:extLst>
          </p:cNvPr>
          <p:cNvSpPr txBox="1"/>
          <p:nvPr/>
        </p:nvSpPr>
        <p:spPr>
          <a:xfrm>
            <a:off x="0" y="440628"/>
            <a:ext cx="3200400" cy="400110"/>
          </a:xfrm>
          <a:prstGeom prst="rect">
            <a:avLst/>
          </a:prstGeom>
          <a:noFill/>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sz="200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1.  Jesus </a:t>
            </a: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is</a:t>
            </a:r>
            <a:r>
              <a:rPr kumimoji="0" lang="en-AU" sz="200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the Forever Priest</a:t>
            </a:r>
          </a:p>
        </p:txBody>
      </p:sp>
      <p:sp>
        <p:nvSpPr>
          <p:cNvPr id="4" name="TextBox 3">
            <a:extLst>
              <a:ext uri="{FF2B5EF4-FFF2-40B4-BE49-F238E27FC236}">
                <a16:creationId xmlns:a16="http://schemas.microsoft.com/office/drawing/2014/main" id="{66AF6619-0007-C011-5B6B-4ABE0A494BA8}"/>
              </a:ext>
            </a:extLst>
          </p:cNvPr>
          <p:cNvSpPr txBox="1"/>
          <p:nvPr/>
        </p:nvSpPr>
        <p:spPr>
          <a:xfrm>
            <a:off x="2835688" y="764201"/>
            <a:ext cx="6071937"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Jesus is greater than the Levite priests.  He lives eternally.</a:t>
            </a:r>
          </a:p>
        </p:txBody>
      </p:sp>
      <p:sp>
        <p:nvSpPr>
          <p:cNvPr id="5" name="TextBox 4">
            <a:extLst>
              <a:ext uri="{FF2B5EF4-FFF2-40B4-BE49-F238E27FC236}">
                <a16:creationId xmlns:a16="http://schemas.microsoft.com/office/drawing/2014/main" id="{B43E8038-9AE5-EDE6-083D-E0385B3798BE}"/>
              </a:ext>
            </a:extLst>
          </p:cNvPr>
          <p:cNvSpPr txBox="1"/>
          <p:nvPr/>
        </p:nvSpPr>
        <p:spPr>
          <a:xfrm>
            <a:off x="6221" y="772293"/>
            <a:ext cx="3200400" cy="369332"/>
          </a:xfrm>
          <a:prstGeom prst="rect">
            <a:avLst/>
          </a:prstGeom>
          <a:noFill/>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2.  The Greatness of Jesus</a:t>
            </a:r>
          </a:p>
        </p:txBody>
      </p:sp>
      <p:sp>
        <p:nvSpPr>
          <p:cNvPr id="6" name="TextBox 5">
            <a:extLst>
              <a:ext uri="{FF2B5EF4-FFF2-40B4-BE49-F238E27FC236}">
                <a16:creationId xmlns:a16="http://schemas.microsoft.com/office/drawing/2014/main" id="{48ED6755-AF2C-58E2-FBAE-1E79D03652A5}"/>
              </a:ext>
            </a:extLst>
          </p:cNvPr>
          <p:cNvSpPr txBox="1"/>
          <p:nvPr/>
        </p:nvSpPr>
        <p:spPr>
          <a:xfrm>
            <a:off x="1449355" y="1089534"/>
            <a:ext cx="7694645" cy="646331"/>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The Old Covenant (Law) / old priesthood failed.  </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Under New Management.  A new perfect High Priest for a new covenant.</a:t>
            </a:r>
          </a:p>
        </p:txBody>
      </p:sp>
      <p:sp>
        <p:nvSpPr>
          <p:cNvPr id="7" name="TextBox 6">
            <a:extLst>
              <a:ext uri="{FF2B5EF4-FFF2-40B4-BE49-F238E27FC236}">
                <a16:creationId xmlns:a16="http://schemas.microsoft.com/office/drawing/2014/main" id="{B648DC41-6CE4-B881-F43C-BA4BD2173F80}"/>
              </a:ext>
            </a:extLst>
          </p:cNvPr>
          <p:cNvSpPr txBox="1"/>
          <p:nvPr/>
        </p:nvSpPr>
        <p:spPr>
          <a:xfrm>
            <a:off x="0" y="1089534"/>
            <a:ext cx="1449355" cy="369332"/>
          </a:xfrm>
          <a:prstGeom prst="rect">
            <a:avLst/>
          </a:prstGeom>
          <a:noFill/>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3.  </a:t>
            </a:r>
            <a:r>
              <a:rPr lang="en-AU" dirty="0">
                <a:solidFill>
                  <a:srgbClr val="FFFF00"/>
                </a:solidFill>
                <a:latin typeface="Times New Roman" panose="02020603050405020304" pitchFamily="18" charset="0"/>
                <a:cs typeface="Times New Roman" panose="02020603050405020304" pitchFamily="18" charset="0"/>
              </a:rPr>
              <a:t>Perfection</a:t>
            </a:r>
            <a:endPar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744CB741-BC5E-E624-7BC0-33EACF31290F}"/>
              </a:ext>
            </a:extLst>
          </p:cNvPr>
          <p:cNvSpPr txBox="1"/>
          <p:nvPr/>
        </p:nvSpPr>
        <p:spPr>
          <a:xfrm>
            <a:off x="2863679" y="1661811"/>
            <a:ext cx="6280321"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The Law said Priesthood had to come from tribe of Levi.</a:t>
            </a:r>
          </a:p>
        </p:txBody>
      </p:sp>
      <p:sp>
        <p:nvSpPr>
          <p:cNvPr id="9" name="TextBox 8">
            <a:extLst>
              <a:ext uri="{FF2B5EF4-FFF2-40B4-BE49-F238E27FC236}">
                <a16:creationId xmlns:a16="http://schemas.microsoft.com/office/drawing/2014/main" id="{C4778541-FE4F-1B37-B57C-4AD7261F6EF6}"/>
              </a:ext>
            </a:extLst>
          </p:cNvPr>
          <p:cNvSpPr txBox="1"/>
          <p:nvPr/>
        </p:nvSpPr>
        <p:spPr>
          <a:xfrm>
            <a:off x="12441" y="1661811"/>
            <a:ext cx="3122645" cy="369332"/>
          </a:xfrm>
          <a:prstGeom prst="rect">
            <a:avLst/>
          </a:prstGeom>
          <a:noFill/>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4.  Legality Vs. Divine Power</a:t>
            </a:r>
          </a:p>
        </p:txBody>
      </p:sp>
      <p:sp>
        <p:nvSpPr>
          <p:cNvPr id="17" name="TextBox 16">
            <a:extLst>
              <a:ext uri="{FF2B5EF4-FFF2-40B4-BE49-F238E27FC236}">
                <a16:creationId xmlns:a16="http://schemas.microsoft.com/office/drawing/2014/main" id="{07942FE2-BBD3-5E71-6207-57992F49F1D4}"/>
              </a:ext>
            </a:extLst>
          </p:cNvPr>
          <p:cNvSpPr txBox="1"/>
          <p:nvPr/>
        </p:nvSpPr>
        <p:spPr>
          <a:xfrm>
            <a:off x="279918" y="1987144"/>
            <a:ext cx="8864082"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Jesus comes from Tribe of Judah.  But has the power of an indestructible life.  Priest forever.</a:t>
            </a:r>
          </a:p>
        </p:txBody>
      </p:sp>
      <p:sp>
        <p:nvSpPr>
          <p:cNvPr id="23" name="TextBox 22">
            <a:extLst>
              <a:ext uri="{FF2B5EF4-FFF2-40B4-BE49-F238E27FC236}">
                <a16:creationId xmlns:a16="http://schemas.microsoft.com/office/drawing/2014/main" id="{2ED678E7-F831-05C3-27F6-8D1A659AD15E}"/>
              </a:ext>
            </a:extLst>
          </p:cNvPr>
          <p:cNvSpPr txBox="1"/>
          <p:nvPr/>
        </p:nvSpPr>
        <p:spPr>
          <a:xfrm>
            <a:off x="244476" y="2520260"/>
            <a:ext cx="8899523"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The Law made nothing perfect. The Godly, love it, but it remains an unscalable mountain. </a:t>
            </a:r>
          </a:p>
        </p:txBody>
      </p:sp>
      <p:sp>
        <p:nvSpPr>
          <p:cNvPr id="24" name="TextBox 23">
            <a:extLst>
              <a:ext uri="{FF2B5EF4-FFF2-40B4-BE49-F238E27FC236}">
                <a16:creationId xmlns:a16="http://schemas.microsoft.com/office/drawing/2014/main" id="{89338E0B-6A06-6DB1-B895-6D5879EA3AE0}"/>
              </a:ext>
            </a:extLst>
          </p:cNvPr>
          <p:cNvSpPr txBox="1"/>
          <p:nvPr/>
        </p:nvSpPr>
        <p:spPr>
          <a:xfrm>
            <a:off x="0" y="2271411"/>
            <a:ext cx="3489649" cy="369332"/>
          </a:xfrm>
          <a:prstGeom prst="rect">
            <a:avLst/>
          </a:prstGeom>
          <a:noFill/>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5.  </a:t>
            </a:r>
            <a:r>
              <a:rPr kumimoji="0" lang="en-AU" u="sng"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The main point</a:t>
            </a: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 Better Hope</a:t>
            </a:r>
          </a:p>
        </p:txBody>
      </p:sp>
      <p:sp>
        <p:nvSpPr>
          <p:cNvPr id="25" name="TextBox 24">
            <a:extLst>
              <a:ext uri="{FF2B5EF4-FFF2-40B4-BE49-F238E27FC236}">
                <a16:creationId xmlns:a16="http://schemas.microsoft.com/office/drawing/2014/main" id="{0097B6CA-7B41-D78D-D526-6AAAC41F8D5F}"/>
              </a:ext>
            </a:extLst>
          </p:cNvPr>
          <p:cNvSpPr txBox="1"/>
          <p:nvPr/>
        </p:nvSpPr>
        <p:spPr>
          <a:xfrm>
            <a:off x="244476" y="2799689"/>
            <a:ext cx="8864082"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God sets aside the old way of doing things (Old Covenant).  We draw near to God.</a:t>
            </a:r>
          </a:p>
        </p:txBody>
      </p:sp>
      <p:sp>
        <p:nvSpPr>
          <p:cNvPr id="26" name="TextBox 25">
            <a:extLst>
              <a:ext uri="{FF2B5EF4-FFF2-40B4-BE49-F238E27FC236}">
                <a16:creationId xmlns:a16="http://schemas.microsoft.com/office/drawing/2014/main" id="{61D0BFA1-136B-3F22-E786-00998CDF3A8F}"/>
              </a:ext>
            </a:extLst>
          </p:cNvPr>
          <p:cNvSpPr txBox="1"/>
          <p:nvPr/>
        </p:nvSpPr>
        <p:spPr>
          <a:xfrm>
            <a:off x="4273420" y="2271411"/>
            <a:ext cx="3998754" cy="369332"/>
          </a:xfrm>
          <a:prstGeom prst="rect">
            <a:avLst/>
          </a:prstGeom>
          <a:noFill/>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Through Jesus, we draw near to God</a:t>
            </a:r>
          </a:p>
        </p:txBody>
      </p:sp>
      <p:sp>
        <p:nvSpPr>
          <p:cNvPr id="27" name="TextBox 26">
            <a:extLst>
              <a:ext uri="{FF2B5EF4-FFF2-40B4-BE49-F238E27FC236}">
                <a16:creationId xmlns:a16="http://schemas.microsoft.com/office/drawing/2014/main" id="{101659ED-7A10-D890-C284-48787C78F8E2}"/>
              </a:ext>
            </a:extLst>
          </p:cNvPr>
          <p:cNvSpPr txBox="1"/>
          <p:nvPr/>
        </p:nvSpPr>
        <p:spPr>
          <a:xfrm>
            <a:off x="3732245" y="3086284"/>
            <a:ext cx="5417975"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Jesus will  ALWAYS  be, the  ONLY  way to God.</a:t>
            </a:r>
          </a:p>
        </p:txBody>
      </p:sp>
      <p:sp>
        <p:nvSpPr>
          <p:cNvPr id="28" name="TextBox 27">
            <a:extLst>
              <a:ext uri="{FF2B5EF4-FFF2-40B4-BE49-F238E27FC236}">
                <a16:creationId xmlns:a16="http://schemas.microsoft.com/office/drawing/2014/main" id="{8F09718F-53A4-A1CD-8975-FE69898BB456}"/>
              </a:ext>
            </a:extLst>
          </p:cNvPr>
          <p:cNvSpPr txBox="1"/>
          <p:nvPr/>
        </p:nvSpPr>
        <p:spPr>
          <a:xfrm>
            <a:off x="6220" y="3084301"/>
            <a:ext cx="3918858" cy="400110"/>
          </a:xfrm>
          <a:prstGeom prst="rect">
            <a:avLst/>
          </a:prstGeom>
          <a:noFill/>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sz="200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6.  Permanency by an Oath of God</a:t>
            </a:r>
          </a:p>
        </p:txBody>
      </p:sp>
      <p:sp>
        <p:nvSpPr>
          <p:cNvPr id="29" name="TextBox 28">
            <a:extLst>
              <a:ext uri="{FF2B5EF4-FFF2-40B4-BE49-F238E27FC236}">
                <a16:creationId xmlns:a16="http://schemas.microsoft.com/office/drawing/2014/main" id="{C5A9676B-5231-5667-7E65-33D89B5378E1}"/>
              </a:ext>
            </a:extLst>
          </p:cNvPr>
          <p:cNvSpPr txBox="1"/>
          <p:nvPr/>
        </p:nvSpPr>
        <p:spPr>
          <a:xfrm>
            <a:off x="4332514" y="3426099"/>
            <a:ext cx="5417975"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Jesus is here to stay, so will get the job done.</a:t>
            </a:r>
          </a:p>
        </p:txBody>
      </p:sp>
      <p:sp>
        <p:nvSpPr>
          <p:cNvPr id="30" name="TextBox 29">
            <a:extLst>
              <a:ext uri="{FF2B5EF4-FFF2-40B4-BE49-F238E27FC236}">
                <a16:creationId xmlns:a16="http://schemas.microsoft.com/office/drawing/2014/main" id="{DE4BDAC8-4BD6-B023-7128-7924DFEB88E5}"/>
              </a:ext>
            </a:extLst>
          </p:cNvPr>
          <p:cNvSpPr txBox="1"/>
          <p:nvPr/>
        </p:nvSpPr>
        <p:spPr>
          <a:xfrm>
            <a:off x="6219" y="3395321"/>
            <a:ext cx="4422711" cy="400110"/>
          </a:xfrm>
          <a:prstGeom prst="rect">
            <a:avLst/>
          </a:prstGeom>
          <a:noFill/>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sz="200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7.  Permanence = Perfecting Opportunity</a:t>
            </a:r>
          </a:p>
        </p:txBody>
      </p:sp>
      <p:sp>
        <p:nvSpPr>
          <p:cNvPr id="32" name="TextBox 31">
            <a:extLst>
              <a:ext uri="{FF2B5EF4-FFF2-40B4-BE49-F238E27FC236}">
                <a16:creationId xmlns:a16="http://schemas.microsoft.com/office/drawing/2014/main" id="{42E4DB1C-8CED-18E9-F5EC-52CD52CDBB4D}"/>
              </a:ext>
            </a:extLst>
          </p:cNvPr>
          <p:cNvSpPr txBox="1"/>
          <p:nvPr/>
        </p:nvSpPr>
        <p:spPr>
          <a:xfrm>
            <a:off x="3421224" y="4373909"/>
            <a:ext cx="5735217"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Jesus is perfect and sinless.</a:t>
            </a:r>
          </a:p>
        </p:txBody>
      </p:sp>
      <p:sp>
        <p:nvSpPr>
          <p:cNvPr id="33" name="TextBox 32">
            <a:extLst>
              <a:ext uri="{FF2B5EF4-FFF2-40B4-BE49-F238E27FC236}">
                <a16:creationId xmlns:a16="http://schemas.microsoft.com/office/drawing/2014/main" id="{4EBA20E6-3720-38E7-243A-EC0A22E7CEDB}"/>
              </a:ext>
            </a:extLst>
          </p:cNvPr>
          <p:cNvSpPr txBox="1"/>
          <p:nvPr/>
        </p:nvSpPr>
        <p:spPr>
          <a:xfrm>
            <a:off x="12441" y="4371926"/>
            <a:ext cx="3477208" cy="400110"/>
          </a:xfrm>
          <a:prstGeom prst="rect">
            <a:avLst/>
          </a:prstGeom>
          <a:noFill/>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sz="200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8.  Perfection of the Devine Son</a:t>
            </a:r>
          </a:p>
        </p:txBody>
      </p:sp>
      <p:sp>
        <p:nvSpPr>
          <p:cNvPr id="34" name="TextBox 33">
            <a:extLst>
              <a:ext uri="{FF2B5EF4-FFF2-40B4-BE49-F238E27FC236}">
                <a16:creationId xmlns:a16="http://schemas.microsoft.com/office/drawing/2014/main" id="{715BF521-4F5E-D5FE-9BFB-254127334617}"/>
              </a:ext>
            </a:extLst>
          </p:cNvPr>
          <p:cNvSpPr txBox="1"/>
          <p:nvPr/>
        </p:nvSpPr>
        <p:spPr>
          <a:xfrm>
            <a:off x="211493" y="4678709"/>
            <a:ext cx="8920066"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His death on the cross –  The perfect, once and for all sacrifice.  Never needs repeating.</a:t>
            </a:r>
          </a:p>
        </p:txBody>
      </p:sp>
    </p:spTree>
    <p:extLst>
      <p:ext uri="{BB962C8B-B14F-4D97-AF65-F5344CB8AC3E}">
        <p14:creationId xmlns:p14="http://schemas.microsoft.com/office/powerpoint/2010/main" val="2795034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7"/>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8"/>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0"/>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9"/>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32"/>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33"/>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34"/>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1" grpId="0" animBg="1"/>
      <p:bldP spid="4" grpId="0"/>
      <p:bldP spid="5" grpId="0"/>
      <p:bldP spid="6" grpId="0"/>
      <p:bldP spid="7" grpId="0"/>
      <p:bldP spid="8" grpId="0"/>
      <p:bldP spid="9" grpId="0"/>
      <p:bldP spid="17" grpId="0"/>
      <p:bldP spid="23" grpId="0"/>
      <p:bldP spid="24" grpId="0"/>
      <p:bldP spid="25" grpId="0"/>
      <p:bldP spid="26" grpId="0"/>
      <p:bldP spid="27" grpId="0"/>
      <p:bldP spid="28" grpId="0"/>
      <p:bldP spid="29" grpId="0"/>
      <p:bldP spid="30" grpId="0"/>
      <p:bldP spid="32" grpId="0"/>
      <p:bldP spid="33" grpId="0"/>
      <p:bldP spid="3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1892634"/>
          </a:xfrm>
          <a:prstGeom prst="rect">
            <a:avLst/>
          </a:prstGeom>
          <a:noFill/>
          <a:ln w="9525">
            <a:noFill/>
            <a:miter lim="800000"/>
            <a:headEnd/>
            <a:tailEnd/>
          </a:ln>
        </p:spPr>
        <p:txBody>
          <a:bodyPr wrap="square">
            <a:prstTxWarp prst="textNoShape">
              <a:avLst/>
            </a:prstTxWarp>
            <a:spAutoFit/>
          </a:bodyPr>
          <a:lstStyle/>
          <a:p>
            <a:pPr marL="90170" indent="-90170">
              <a:lnSpc>
                <a:spcPct val="115000"/>
              </a:lnSpc>
              <a:spcAft>
                <a:spcPts val="1000"/>
              </a:spcAft>
              <a:buNone/>
            </a:pPr>
            <a:r>
              <a:rPr lang="en-US" sz="2400" b="1" dirty="0">
                <a:solidFill>
                  <a:schemeClr val="bg1"/>
                </a:solidFill>
                <a:effectLst/>
                <a:latin typeface="Times New Roman" panose="02020603050405020304" pitchFamily="18" charset="0"/>
                <a:ea typeface="Times New Roman" panose="02020603050405020304" pitchFamily="18" charset="0"/>
              </a:rPr>
              <a:t>110 </a:t>
            </a:r>
            <a:r>
              <a:rPr lang="en-US" sz="2400" cap="small" dirty="0">
                <a:solidFill>
                  <a:schemeClr val="bg1"/>
                </a:solidFill>
                <a:effectLst/>
                <a:latin typeface="Times New Roman" panose="02020603050405020304" pitchFamily="18" charset="0"/>
                <a:ea typeface="Times New Roman" panose="02020603050405020304" pitchFamily="18" charset="0"/>
              </a:rPr>
              <a:t>A Psalm of David.  </a:t>
            </a:r>
            <a:endParaRPr lang="en-AU" sz="2400" dirty="0">
              <a:solidFill>
                <a:schemeClr val="bg1"/>
              </a:solidFill>
              <a:effectLst/>
              <a:latin typeface="Calibri" panose="020F0502020204030204" pitchFamily="34" charset="0"/>
              <a:ea typeface="Times New Roman" panose="02020603050405020304" pitchFamily="18" charset="0"/>
            </a:endParaRPr>
          </a:p>
          <a:p>
            <a:pPr marL="90170" indent="-90170">
              <a:lnSpc>
                <a:spcPct val="115000"/>
              </a:lnSpc>
              <a:spcAft>
                <a:spcPts val="1000"/>
              </a:spcAft>
              <a:buNone/>
              <a:tabLst>
                <a:tab pos="127000" algn="r"/>
                <a:tab pos="254000" algn="l"/>
              </a:tabLst>
            </a:pPr>
            <a:r>
              <a:rPr lang="en-US" sz="2400" b="1" baseline="30000" dirty="0">
                <a:solidFill>
                  <a:schemeClr val="bg1"/>
                </a:solidFill>
                <a:effectLst/>
                <a:latin typeface="Times New Roman" panose="02020603050405020304" pitchFamily="18" charset="0"/>
                <a:ea typeface="Times New Roman" panose="02020603050405020304" pitchFamily="18" charset="0"/>
              </a:rPr>
              <a:t>1 </a:t>
            </a:r>
            <a:r>
              <a:rPr lang="en-US" sz="2400" dirty="0">
                <a:solidFill>
                  <a:schemeClr val="bg1"/>
                </a:solidFill>
                <a:effectLst/>
                <a:latin typeface="Times New Roman" panose="02020603050405020304" pitchFamily="18" charset="0"/>
                <a:ea typeface="Times New Roman" panose="02020603050405020304" pitchFamily="18" charset="0"/>
              </a:rPr>
              <a:t>The </a:t>
            </a:r>
            <a:r>
              <a:rPr lang="en-US" sz="2400" cap="small" dirty="0">
                <a:solidFill>
                  <a:schemeClr val="bg1"/>
                </a:solidFill>
                <a:effectLst/>
                <a:latin typeface="Times New Roman" panose="02020603050405020304" pitchFamily="18" charset="0"/>
                <a:ea typeface="Times New Roman" panose="02020603050405020304" pitchFamily="18" charset="0"/>
              </a:rPr>
              <a:t>Lord</a:t>
            </a:r>
            <a:r>
              <a:rPr lang="en-US" sz="2400" dirty="0">
                <a:solidFill>
                  <a:schemeClr val="bg1"/>
                </a:solidFill>
                <a:effectLst/>
                <a:latin typeface="Times New Roman" panose="02020603050405020304" pitchFamily="18" charset="0"/>
                <a:ea typeface="Times New Roman" panose="02020603050405020304" pitchFamily="18" charset="0"/>
              </a:rPr>
              <a:t> says to my Lord: </a:t>
            </a:r>
            <a:br>
              <a:rPr lang="en-US" sz="2400" dirty="0">
                <a:solidFill>
                  <a:schemeClr val="bg1"/>
                </a:solidFill>
                <a:effectLst/>
                <a:latin typeface="Times New Roman" panose="02020603050405020304" pitchFamily="18" charset="0"/>
                <a:ea typeface="Times New Roman" panose="02020603050405020304" pitchFamily="18" charset="0"/>
              </a:rPr>
            </a:br>
            <a:r>
              <a:rPr lang="en-US" sz="2400" dirty="0">
                <a:solidFill>
                  <a:schemeClr val="bg1"/>
                </a:solidFill>
                <a:effectLst/>
                <a:latin typeface="Times New Roman" panose="02020603050405020304" pitchFamily="18" charset="0"/>
                <a:ea typeface="Times New Roman" panose="02020603050405020304" pitchFamily="18" charset="0"/>
              </a:rPr>
              <a:t>“Sit at my right hand, </a:t>
            </a:r>
            <a:br>
              <a:rPr lang="en-US" sz="2400" dirty="0">
                <a:solidFill>
                  <a:schemeClr val="bg1"/>
                </a:solidFill>
                <a:effectLst/>
                <a:latin typeface="Times New Roman" panose="02020603050405020304" pitchFamily="18" charset="0"/>
                <a:ea typeface="Times New Roman" panose="02020603050405020304" pitchFamily="18" charset="0"/>
              </a:rPr>
            </a:br>
            <a:r>
              <a:rPr lang="en-US" sz="2400" dirty="0">
                <a:solidFill>
                  <a:schemeClr val="bg1"/>
                </a:solidFill>
                <a:effectLst/>
                <a:latin typeface="Times New Roman" panose="02020603050405020304" pitchFamily="18" charset="0"/>
                <a:ea typeface="Times New Roman" panose="02020603050405020304" pitchFamily="18" charset="0"/>
              </a:rPr>
              <a:t>until I make your enemies your footstool.”</a:t>
            </a:r>
            <a:endParaRPr lang="en-AU" sz="2400" dirty="0">
              <a:solidFill>
                <a:schemeClr val="bg1"/>
              </a:solidFill>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50094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5418727"/>
          </a:xfrm>
          <a:prstGeom prst="rect">
            <a:avLst/>
          </a:prstGeom>
          <a:noFill/>
          <a:ln w="9525">
            <a:noFill/>
            <a:miter lim="800000"/>
            <a:headEnd/>
            <a:tailEnd/>
          </a:ln>
        </p:spPr>
        <p:txBody>
          <a:bodyPr wrap="square">
            <a:prstTxWarp prst="textNoShape">
              <a:avLst/>
            </a:prstTxWarp>
            <a:spAutoFit/>
          </a:bodyPr>
          <a:lstStyle/>
          <a:p>
            <a:pPr marL="90170" indent="-90170">
              <a:lnSpc>
                <a:spcPct val="115000"/>
              </a:lnSpc>
              <a:spcAft>
                <a:spcPts val="1000"/>
              </a:spcAft>
              <a:buNone/>
              <a:tabLst>
                <a:tab pos="127000" algn="r"/>
                <a:tab pos="254000" algn="l"/>
              </a:tabLst>
            </a:pPr>
            <a:r>
              <a:rPr lang="en-US" sz="2400" b="1" baseline="30000" dirty="0">
                <a:solidFill>
                  <a:schemeClr val="bg1"/>
                </a:solidFill>
                <a:effectLst/>
                <a:latin typeface="Times New Roman" panose="02020603050405020304" pitchFamily="18" charset="0"/>
                <a:ea typeface="Times New Roman" panose="02020603050405020304" pitchFamily="18" charset="0"/>
              </a:rPr>
              <a:t>2 </a:t>
            </a:r>
            <a:r>
              <a:rPr lang="en-US" sz="2400" dirty="0">
                <a:solidFill>
                  <a:schemeClr val="bg1"/>
                </a:solidFill>
                <a:effectLst/>
                <a:latin typeface="Times New Roman" panose="02020603050405020304" pitchFamily="18" charset="0"/>
                <a:ea typeface="Times New Roman" panose="02020603050405020304" pitchFamily="18" charset="0"/>
              </a:rPr>
              <a:t>The </a:t>
            </a:r>
            <a:r>
              <a:rPr lang="en-US" sz="2400" cap="small" dirty="0">
                <a:solidFill>
                  <a:schemeClr val="bg1"/>
                </a:solidFill>
                <a:effectLst/>
                <a:latin typeface="Times New Roman" panose="02020603050405020304" pitchFamily="18" charset="0"/>
                <a:ea typeface="Times New Roman" panose="02020603050405020304" pitchFamily="18" charset="0"/>
              </a:rPr>
              <a:t>Lord</a:t>
            </a:r>
            <a:r>
              <a:rPr lang="en-US" sz="2400" dirty="0">
                <a:solidFill>
                  <a:schemeClr val="bg1"/>
                </a:solidFill>
                <a:effectLst/>
                <a:latin typeface="Times New Roman" panose="02020603050405020304" pitchFamily="18" charset="0"/>
                <a:ea typeface="Times New Roman" panose="02020603050405020304" pitchFamily="18" charset="0"/>
              </a:rPr>
              <a:t> sends forth from Zion </a:t>
            </a:r>
            <a:br>
              <a:rPr lang="en-US" sz="2400" dirty="0">
                <a:solidFill>
                  <a:schemeClr val="bg1"/>
                </a:solidFill>
                <a:effectLst/>
                <a:latin typeface="Times New Roman" panose="02020603050405020304" pitchFamily="18" charset="0"/>
                <a:ea typeface="Times New Roman" panose="02020603050405020304" pitchFamily="18" charset="0"/>
              </a:rPr>
            </a:br>
            <a:r>
              <a:rPr lang="en-US" sz="2400" dirty="0">
                <a:solidFill>
                  <a:schemeClr val="bg1"/>
                </a:solidFill>
                <a:effectLst/>
                <a:latin typeface="Times New Roman" panose="02020603050405020304" pitchFamily="18" charset="0"/>
                <a:ea typeface="Times New Roman" panose="02020603050405020304" pitchFamily="18" charset="0"/>
              </a:rPr>
              <a:t>your mighty scepter. </a:t>
            </a:r>
            <a:br>
              <a:rPr lang="en-US" sz="2400" dirty="0">
                <a:solidFill>
                  <a:schemeClr val="bg1"/>
                </a:solidFill>
                <a:effectLst/>
                <a:latin typeface="Times New Roman" panose="02020603050405020304" pitchFamily="18" charset="0"/>
                <a:ea typeface="Times New Roman" panose="02020603050405020304" pitchFamily="18" charset="0"/>
              </a:rPr>
            </a:br>
            <a:r>
              <a:rPr lang="en-US" sz="2400" dirty="0">
                <a:solidFill>
                  <a:schemeClr val="bg1"/>
                </a:solidFill>
                <a:effectLst/>
                <a:latin typeface="Times New Roman" panose="02020603050405020304" pitchFamily="18" charset="0"/>
                <a:ea typeface="Times New Roman" panose="02020603050405020304" pitchFamily="18" charset="0"/>
              </a:rPr>
              <a:t>Rule in the midst of your enemies! </a:t>
            </a:r>
            <a:endParaRPr lang="en-AU" sz="2400" dirty="0">
              <a:solidFill>
                <a:schemeClr val="bg1"/>
              </a:solidFill>
              <a:effectLst/>
              <a:latin typeface="Calibri" panose="020F0502020204030204" pitchFamily="34" charset="0"/>
              <a:ea typeface="Times New Roman" panose="02020603050405020304" pitchFamily="18" charset="0"/>
            </a:endParaRPr>
          </a:p>
          <a:p>
            <a:pPr marL="90170" indent="-90170">
              <a:lnSpc>
                <a:spcPct val="115000"/>
              </a:lnSpc>
              <a:spcAft>
                <a:spcPts val="1000"/>
              </a:spcAft>
              <a:buNone/>
              <a:tabLst>
                <a:tab pos="127000" algn="r"/>
                <a:tab pos="254000" algn="l"/>
              </a:tabLst>
            </a:pPr>
            <a:r>
              <a:rPr lang="en-US" sz="2400" b="1" baseline="30000" dirty="0">
                <a:solidFill>
                  <a:schemeClr val="bg1"/>
                </a:solidFill>
                <a:effectLst/>
                <a:latin typeface="Times New Roman" panose="02020603050405020304" pitchFamily="18" charset="0"/>
                <a:ea typeface="Times New Roman" panose="02020603050405020304" pitchFamily="18" charset="0"/>
              </a:rPr>
              <a:t>3 </a:t>
            </a:r>
            <a:r>
              <a:rPr lang="en-US" sz="2400" dirty="0">
                <a:solidFill>
                  <a:schemeClr val="bg1"/>
                </a:solidFill>
                <a:effectLst/>
                <a:latin typeface="Times New Roman" panose="02020603050405020304" pitchFamily="18" charset="0"/>
                <a:ea typeface="Times New Roman" panose="02020603050405020304" pitchFamily="18" charset="0"/>
              </a:rPr>
              <a:t>Your people will offer themselves freely </a:t>
            </a:r>
            <a:br>
              <a:rPr lang="en-US" sz="2400" dirty="0">
                <a:solidFill>
                  <a:schemeClr val="bg1"/>
                </a:solidFill>
                <a:effectLst/>
                <a:latin typeface="Times New Roman" panose="02020603050405020304" pitchFamily="18" charset="0"/>
                <a:ea typeface="Times New Roman" panose="02020603050405020304" pitchFamily="18" charset="0"/>
              </a:rPr>
            </a:br>
            <a:r>
              <a:rPr lang="en-US" sz="2400" dirty="0">
                <a:solidFill>
                  <a:schemeClr val="bg1"/>
                </a:solidFill>
                <a:effectLst/>
                <a:latin typeface="Times New Roman" panose="02020603050405020304" pitchFamily="18" charset="0"/>
                <a:ea typeface="Times New Roman" panose="02020603050405020304" pitchFamily="18" charset="0"/>
              </a:rPr>
              <a:t>on the day of your power, </a:t>
            </a:r>
            <a:br>
              <a:rPr lang="en-US" sz="2400" dirty="0">
                <a:solidFill>
                  <a:schemeClr val="bg1"/>
                </a:solidFill>
                <a:effectLst/>
                <a:latin typeface="Times New Roman" panose="02020603050405020304" pitchFamily="18" charset="0"/>
                <a:ea typeface="Times New Roman" panose="02020603050405020304" pitchFamily="18" charset="0"/>
              </a:rPr>
            </a:br>
            <a:r>
              <a:rPr lang="en-US" sz="2400" dirty="0">
                <a:solidFill>
                  <a:schemeClr val="bg1"/>
                </a:solidFill>
                <a:effectLst/>
                <a:latin typeface="Times New Roman" panose="02020603050405020304" pitchFamily="18" charset="0"/>
                <a:ea typeface="Times New Roman" panose="02020603050405020304" pitchFamily="18" charset="0"/>
              </a:rPr>
              <a:t>in holy garments; </a:t>
            </a:r>
            <a:br>
              <a:rPr lang="en-US" sz="2400" dirty="0">
                <a:solidFill>
                  <a:schemeClr val="bg1"/>
                </a:solidFill>
                <a:effectLst/>
                <a:latin typeface="Times New Roman" panose="02020603050405020304" pitchFamily="18" charset="0"/>
                <a:ea typeface="Times New Roman" panose="02020603050405020304" pitchFamily="18" charset="0"/>
              </a:rPr>
            </a:br>
            <a:r>
              <a:rPr lang="en-US" sz="2400" dirty="0">
                <a:solidFill>
                  <a:schemeClr val="bg1"/>
                </a:solidFill>
                <a:effectLst/>
                <a:latin typeface="Times New Roman" panose="02020603050405020304" pitchFamily="18" charset="0"/>
                <a:ea typeface="Times New Roman" panose="02020603050405020304" pitchFamily="18" charset="0"/>
              </a:rPr>
              <a:t>from the womb of the morning, </a:t>
            </a:r>
            <a:br>
              <a:rPr lang="en-US" sz="2400" dirty="0">
                <a:solidFill>
                  <a:schemeClr val="bg1"/>
                </a:solidFill>
                <a:effectLst/>
                <a:latin typeface="Times New Roman" panose="02020603050405020304" pitchFamily="18" charset="0"/>
                <a:ea typeface="Times New Roman" panose="02020603050405020304" pitchFamily="18" charset="0"/>
              </a:rPr>
            </a:br>
            <a:r>
              <a:rPr lang="en-US" sz="2400" dirty="0">
                <a:solidFill>
                  <a:schemeClr val="bg1"/>
                </a:solidFill>
                <a:effectLst/>
                <a:latin typeface="Times New Roman" panose="02020603050405020304" pitchFamily="18" charset="0"/>
                <a:ea typeface="Times New Roman" panose="02020603050405020304" pitchFamily="18" charset="0"/>
              </a:rPr>
              <a:t>the dew of your youth will be yours. </a:t>
            </a:r>
            <a:endParaRPr lang="en-AU" sz="2400" dirty="0">
              <a:solidFill>
                <a:schemeClr val="bg1"/>
              </a:solidFill>
              <a:effectLst/>
              <a:latin typeface="Calibri" panose="020F0502020204030204" pitchFamily="34" charset="0"/>
              <a:ea typeface="Times New Roman" panose="02020603050405020304" pitchFamily="18" charset="0"/>
            </a:endParaRPr>
          </a:p>
          <a:p>
            <a:pPr marL="90170" indent="-90170">
              <a:lnSpc>
                <a:spcPct val="115000"/>
              </a:lnSpc>
              <a:spcAft>
                <a:spcPts val="1000"/>
              </a:spcAft>
              <a:tabLst>
                <a:tab pos="127000" algn="r"/>
                <a:tab pos="254000" algn="l"/>
              </a:tabLst>
            </a:pPr>
            <a:r>
              <a:rPr lang="en-US" sz="2400" b="1" baseline="30000" dirty="0">
                <a:solidFill>
                  <a:schemeClr val="bg1"/>
                </a:solidFill>
                <a:effectLst/>
                <a:latin typeface="Times New Roman" panose="02020603050405020304" pitchFamily="18" charset="0"/>
                <a:ea typeface="Times New Roman" panose="02020603050405020304" pitchFamily="18" charset="0"/>
              </a:rPr>
              <a:t>4 </a:t>
            </a:r>
            <a:r>
              <a:rPr lang="en-US" sz="2400" dirty="0">
                <a:solidFill>
                  <a:schemeClr val="bg1"/>
                </a:solidFill>
                <a:effectLst/>
                <a:latin typeface="Times New Roman" panose="02020603050405020304" pitchFamily="18" charset="0"/>
                <a:ea typeface="Times New Roman" panose="02020603050405020304" pitchFamily="18" charset="0"/>
              </a:rPr>
              <a:t>The </a:t>
            </a:r>
            <a:r>
              <a:rPr lang="en-US" sz="2400" cap="small" dirty="0">
                <a:solidFill>
                  <a:schemeClr val="bg1"/>
                </a:solidFill>
                <a:effectLst/>
                <a:latin typeface="Times New Roman" panose="02020603050405020304" pitchFamily="18" charset="0"/>
                <a:ea typeface="Times New Roman" panose="02020603050405020304" pitchFamily="18" charset="0"/>
              </a:rPr>
              <a:t>Lord</a:t>
            </a:r>
            <a:r>
              <a:rPr lang="en-US" sz="2400" dirty="0">
                <a:solidFill>
                  <a:schemeClr val="bg1"/>
                </a:solidFill>
                <a:effectLst/>
                <a:latin typeface="Times New Roman" panose="02020603050405020304" pitchFamily="18" charset="0"/>
                <a:ea typeface="Times New Roman" panose="02020603050405020304" pitchFamily="18" charset="0"/>
              </a:rPr>
              <a:t> has sworn </a:t>
            </a:r>
            <a:br>
              <a:rPr lang="en-US" sz="2400" dirty="0">
                <a:solidFill>
                  <a:schemeClr val="bg1"/>
                </a:solidFill>
                <a:effectLst/>
                <a:latin typeface="Times New Roman" panose="02020603050405020304" pitchFamily="18" charset="0"/>
                <a:ea typeface="Times New Roman" panose="02020603050405020304" pitchFamily="18" charset="0"/>
              </a:rPr>
            </a:br>
            <a:r>
              <a:rPr lang="en-US" sz="2400" dirty="0">
                <a:solidFill>
                  <a:schemeClr val="bg1"/>
                </a:solidFill>
                <a:effectLst/>
                <a:latin typeface="Times New Roman" panose="02020603050405020304" pitchFamily="18" charset="0"/>
                <a:ea typeface="Times New Roman" panose="02020603050405020304" pitchFamily="18" charset="0"/>
              </a:rPr>
              <a:t>and will not change his mind, </a:t>
            </a:r>
            <a:br>
              <a:rPr lang="en-US" sz="2400" dirty="0">
                <a:solidFill>
                  <a:schemeClr val="bg1"/>
                </a:solidFill>
                <a:effectLst/>
                <a:latin typeface="Times New Roman" panose="02020603050405020304" pitchFamily="18" charset="0"/>
                <a:ea typeface="Times New Roman" panose="02020603050405020304" pitchFamily="18" charset="0"/>
              </a:rPr>
            </a:br>
            <a:r>
              <a:rPr lang="en-US" sz="2400" dirty="0">
                <a:solidFill>
                  <a:schemeClr val="bg1"/>
                </a:solidFill>
                <a:effectLst/>
                <a:latin typeface="Times New Roman" panose="02020603050405020304" pitchFamily="18" charset="0"/>
                <a:ea typeface="Times New Roman" panose="02020603050405020304" pitchFamily="18" charset="0"/>
              </a:rPr>
              <a:t>“You are a priest forever </a:t>
            </a:r>
            <a:br>
              <a:rPr lang="en-US" sz="2400" dirty="0">
                <a:solidFill>
                  <a:schemeClr val="bg1"/>
                </a:solidFill>
                <a:effectLst/>
                <a:latin typeface="Times New Roman" panose="02020603050405020304" pitchFamily="18" charset="0"/>
                <a:ea typeface="Times New Roman" panose="02020603050405020304" pitchFamily="18" charset="0"/>
              </a:rPr>
            </a:br>
            <a:r>
              <a:rPr lang="en-US" sz="2400" dirty="0">
                <a:solidFill>
                  <a:schemeClr val="bg1"/>
                </a:solidFill>
                <a:effectLst/>
                <a:latin typeface="Times New Roman" panose="02020603050405020304" pitchFamily="18" charset="0"/>
                <a:ea typeface="Times New Roman" panose="02020603050405020304" pitchFamily="18" charset="0"/>
              </a:rPr>
              <a:t>after the order of Melchizedek.” </a:t>
            </a:r>
            <a:endParaRPr lang="en-AU" sz="2400" dirty="0">
              <a:solidFill>
                <a:schemeClr val="bg1"/>
              </a:solidFill>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791057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3635867"/>
          </a:xfrm>
          <a:prstGeom prst="rect">
            <a:avLst/>
          </a:prstGeom>
          <a:noFill/>
          <a:ln w="9525">
            <a:noFill/>
            <a:miter lim="800000"/>
            <a:headEnd/>
            <a:tailEnd/>
          </a:ln>
        </p:spPr>
        <p:txBody>
          <a:bodyPr wrap="square">
            <a:prstTxWarp prst="textNoShape">
              <a:avLst/>
            </a:prstTxWarp>
            <a:spAutoFit/>
          </a:bodyPr>
          <a:lstStyle/>
          <a:p>
            <a:pPr marL="90170" indent="-90170">
              <a:lnSpc>
                <a:spcPct val="115000"/>
              </a:lnSpc>
              <a:spcAft>
                <a:spcPts val="1000"/>
              </a:spcAft>
              <a:buNone/>
              <a:tabLst>
                <a:tab pos="127000" algn="r"/>
                <a:tab pos="254000" algn="l"/>
              </a:tabLst>
            </a:pPr>
            <a:r>
              <a:rPr lang="en-US" sz="2400" b="1" baseline="30000" dirty="0">
                <a:solidFill>
                  <a:schemeClr val="bg1"/>
                </a:solidFill>
                <a:effectLst/>
                <a:latin typeface="Times New Roman" panose="02020603050405020304" pitchFamily="18" charset="0"/>
                <a:ea typeface="Times New Roman" panose="02020603050405020304" pitchFamily="18" charset="0"/>
              </a:rPr>
              <a:t>5 </a:t>
            </a:r>
            <a:r>
              <a:rPr lang="en-US" sz="2400" dirty="0">
                <a:solidFill>
                  <a:schemeClr val="bg1"/>
                </a:solidFill>
                <a:effectLst/>
                <a:latin typeface="Times New Roman" panose="02020603050405020304" pitchFamily="18" charset="0"/>
                <a:ea typeface="Times New Roman" panose="02020603050405020304" pitchFamily="18" charset="0"/>
              </a:rPr>
              <a:t>The Lord is at your right hand; </a:t>
            </a:r>
            <a:br>
              <a:rPr lang="en-US" sz="2400" dirty="0">
                <a:solidFill>
                  <a:schemeClr val="bg1"/>
                </a:solidFill>
                <a:effectLst/>
                <a:latin typeface="Times New Roman" panose="02020603050405020304" pitchFamily="18" charset="0"/>
                <a:ea typeface="Times New Roman" panose="02020603050405020304" pitchFamily="18" charset="0"/>
              </a:rPr>
            </a:br>
            <a:r>
              <a:rPr lang="en-US" sz="2400" dirty="0">
                <a:solidFill>
                  <a:schemeClr val="bg1"/>
                </a:solidFill>
                <a:effectLst/>
                <a:latin typeface="Times New Roman" panose="02020603050405020304" pitchFamily="18" charset="0"/>
                <a:ea typeface="Times New Roman" panose="02020603050405020304" pitchFamily="18" charset="0"/>
              </a:rPr>
              <a:t>he will shatter kings on the day of his wrath. </a:t>
            </a:r>
            <a:endParaRPr lang="en-AU" sz="2400" dirty="0">
              <a:solidFill>
                <a:schemeClr val="bg1"/>
              </a:solidFill>
              <a:effectLst/>
              <a:latin typeface="Calibri" panose="020F0502020204030204" pitchFamily="34" charset="0"/>
              <a:ea typeface="Times New Roman" panose="02020603050405020304" pitchFamily="18" charset="0"/>
            </a:endParaRPr>
          </a:p>
          <a:p>
            <a:pPr marL="90170" indent="-90170">
              <a:lnSpc>
                <a:spcPct val="115000"/>
              </a:lnSpc>
              <a:spcAft>
                <a:spcPts val="1000"/>
              </a:spcAft>
              <a:buNone/>
              <a:tabLst>
                <a:tab pos="127000" algn="r"/>
                <a:tab pos="254000" algn="l"/>
              </a:tabLst>
            </a:pPr>
            <a:r>
              <a:rPr lang="en-US" sz="2400" b="1" baseline="30000" dirty="0">
                <a:solidFill>
                  <a:schemeClr val="bg1"/>
                </a:solidFill>
                <a:effectLst/>
                <a:latin typeface="Times New Roman" panose="02020603050405020304" pitchFamily="18" charset="0"/>
                <a:ea typeface="Times New Roman" panose="02020603050405020304" pitchFamily="18" charset="0"/>
              </a:rPr>
              <a:t>6 </a:t>
            </a:r>
            <a:r>
              <a:rPr lang="en-US" sz="2400" dirty="0">
                <a:solidFill>
                  <a:schemeClr val="bg1"/>
                </a:solidFill>
                <a:effectLst/>
                <a:latin typeface="Times New Roman" panose="02020603050405020304" pitchFamily="18" charset="0"/>
                <a:ea typeface="Times New Roman" panose="02020603050405020304" pitchFamily="18" charset="0"/>
              </a:rPr>
              <a:t>He will execute judgment among the nations, </a:t>
            </a:r>
            <a:br>
              <a:rPr lang="en-US" sz="2400" dirty="0">
                <a:solidFill>
                  <a:schemeClr val="bg1"/>
                </a:solidFill>
                <a:effectLst/>
                <a:latin typeface="Times New Roman" panose="02020603050405020304" pitchFamily="18" charset="0"/>
                <a:ea typeface="Times New Roman" panose="02020603050405020304" pitchFamily="18" charset="0"/>
              </a:rPr>
            </a:br>
            <a:r>
              <a:rPr lang="en-US" sz="2400" dirty="0">
                <a:solidFill>
                  <a:schemeClr val="bg1"/>
                </a:solidFill>
                <a:effectLst/>
                <a:latin typeface="Times New Roman" panose="02020603050405020304" pitchFamily="18" charset="0"/>
                <a:ea typeface="Times New Roman" panose="02020603050405020304" pitchFamily="18" charset="0"/>
              </a:rPr>
              <a:t>filling them with corpses; </a:t>
            </a:r>
            <a:br>
              <a:rPr lang="en-US" sz="2400" dirty="0">
                <a:solidFill>
                  <a:schemeClr val="bg1"/>
                </a:solidFill>
                <a:effectLst/>
                <a:latin typeface="Times New Roman" panose="02020603050405020304" pitchFamily="18" charset="0"/>
                <a:ea typeface="Times New Roman" panose="02020603050405020304" pitchFamily="18" charset="0"/>
              </a:rPr>
            </a:br>
            <a:r>
              <a:rPr lang="en-US" sz="2400" dirty="0">
                <a:solidFill>
                  <a:schemeClr val="bg1"/>
                </a:solidFill>
                <a:effectLst/>
                <a:latin typeface="Times New Roman" panose="02020603050405020304" pitchFamily="18" charset="0"/>
                <a:ea typeface="Times New Roman" panose="02020603050405020304" pitchFamily="18" charset="0"/>
              </a:rPr>
              <a:t>he will shatter chiefs </a:t>
            </a:r>
            <a:br>
              <a:rPr lang="en-US" sz="2400" dirty="0">
                <a:solidFill>
                  <a:schemeClr val="bg1"/>
                </a:solidFill>
                <a:effectLst/>
                <a:latin typeface="Times New Roman" panose="02020603050405020304" pitchFamily="18" charset="0"/>
                <a:ea typeface="Times New Roman" panose="02020603050405020304" pitchFamily="18" charset="0"/>
              </a:rPr>
            </a:br>
            <a:r>
              <a:rPr lang="en-US" sz="2400" dirty="0">
                <a:solidFill>
                  <a:schemeClr val="bg1"/>
                </a:solidFill>
                <a:effectLst/>
                <a:latin typeface="Times New Roman" panose="02020603050405020304" pitchFamily="18" charset="0"/>
                <a:ea typeface="Times New Roman" panose="02020603050405020304" pitchFamily="18" charset="0"/>
              </a:rPr>
              <a:t>over the wide earth. </a:t>
            </a:r>
            <a:endParaRPr lang="en-AU" sz="2400" dirty="0">
              <a:solidFill>
                <a:schemeClr val="bg1"/>
              </a:solidFill>
              <a:effectLst/>
              <a:latin typeface="Calibri" panose="020F0502020204030204" pitchFamily="34" charset="0"/>
              <a:ea typeface="Times New Roman" panose="02020603050405020304" pitchFamily="18" charset="0"/>
            </a:endParaRPr>
          </a:p>
          <a:p>
            <a:pPr>
              <a:buNone/>
            </a:pPr>
            <a:r>
              <a:rPr lang="en-US" sz="2400" b="1" kern="0" baseline="30000" dirty="0">
                <a:solidFill>
                  <a:schemeClr val="bg1"/>
                </a:solidFill>
                <a:effectLst/>
                <a:latin typeface="Times New Roman" panose="02020603050405020304" pitchFamily="18" charset="0"/>
                <a:ea typeface="Times New Roman" panose="02020603050405020304" pitchFamily="18" charset="0"/>
              </a:rPr>
              <a:t>7 </a:t>
            </a:r>
            <a:r>
              <a:rPr lang="en-US" sz="2400" kern="0" dirty="0">
                <a:solidFill>
                  <a:schemeClr val="bg1"/>
                </a:solidFill>
                <a:effectLst/>
                <a:latin typeface="Times New Roman" panose="02020603050405020304" pitchFamily="18" charset="0"/>
                <a:ea typeface="Times New Roman" panose="02020603050405020304" pitchFamily="18" charset="0"/>
              </a:rPr>
              <a:t>He will drink from the brook by the way; </a:t>
            </a:r>
            <a:br>
              <a:rPr lang="en-US" sz="2400" kern="0" dirty="0">
                <a:solidFill>
                  <a:schemeClr val="bg1"/>
                </a:solidFill>
                <a:effectLst/>
                <a:latin typeface="Times New Roman" panose="02020603050405020304" pitchFamily="18" charset="0"/>
                <a:ea typeface="Times New Roman" panose="02020603050405020304" pitchFamily="18" charset="0"/>
              </a:rPr>
            </a:br>
            <a:r>
              <a:rPr lang="en-US" sz="2400" kern="0" dirty="0">
                <a:solidFill>
                  <a:schemeClr val="bg1"/>
                </a:solidFill>
                <a:effectLst/>
                <a:latin typeface="Times New Roman" panose="02020603050405020304" pitchFamily="18" charset="0"/>
                <a:ea typeface="Times New Roman" panose="02020603050405020304" pitchFamily="18" charset="0"/>
              </a:rPr>
              <a:t>therefore he will lift up his head.</a:t>
            </a:r>
            <a:r>
              <a:rPr lang="en-AU" sz="2400" dirty="0">
                <a:solidFill>
                  <a:schemeClr val="bg1"/>
                </a:solidFill>
                <a:effectLst/>
              </a:rPr>
              <a:t> </a:t>
            </a:r>
            <a:endParaRPr lang="en-AU" sz="2400" dirty="0">
              <a:solidFill>
                <a:schemeClr val="bg1"/>
              </a:solidFill>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535607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83E145E-7437-5592-0FFF-32B24FCB537F}"/>
              </a:ext>
            </a:extLst>
          </p:cNvPr>
          <p:cNvSpPr txBox="1">
            <a:spLocks noChangeArrowheads="1"/>
          </p:cNvSpPr>
          <p:nvPr/>
        </p:nvSpPr>
        <p:spPr bwMode="auto">
          <a:xfrm>
            <a:off x="0" y="59996"/>
            <a:ext cx="9144000" cy="51125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2000" kern="0" dirty="0">
                <a:solidFill>
                  <a:srgbClr val="FFFF00"/>
                </a:solidFill>
                <a:latin typeface="Times New Roman" panose="02020603050405020304" pitchFamily="18" charset="0"/>
                <a:ea typeface="+mn-ea"/>
                <a:cs typeface="+mn-cs"/>
              </a:rPr>
              <a:t>Psalm 110</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2000" kern="0" dirty="0">
              <a:solidFill>
                <a:srgbClr val="FFFF00"/>
              </a:solidFill>
              <a:latin typeface="Times New Roman" panose="02020603050405020304" pitchFamily="18" charset="0"/>
              <a:ea typeface="+mn-ea"/>
              <a:cs typeface="+mn-cs"/>
            </a:endParaRPr>
          </a:p>
          <a:p>
            <a:pPr algn="ctr" defTabSz="914400" fontAlgn="base">
              <a:spcBef>
                <a:spcPct val="20000"/>
              </a:spcBef>
              <a:spcAft>
                <a:spcPct val="0"/>
              </a:spcAft>
              <a:defRPr/>
            </a:pPr>
            <a:r>
              <a:rPr lang="en-US" sz="4400" kern="0" dirty="0">
                <a:solidFill>
                  <a:srgbClr val="FFFF00"/>
                </a:solidFill>
                <a:latin typeface="Times New Roman" panose="02020603050405020304" pitchFamily="18" charset="0"/>
                <a:ea typeface="+mn-ea"/>
                <a:cs typeface="+mn-cs"/>
              </a:rPr>
              <a:t>Hebrews  6:19 - 7:28 </a:t>
            </a:r>
            <a:r>
              <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6 Slides</a:t>
            </a:r>
            <a:endParaRPr lang="en-US"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p:txBody>
      </p:sp>
    </p:spTree>
    <p:extLst>
      <p:ext uri="{BB962C8B-B14F-4D97-AF65-F5344CB8AC3E}">
        <p14:creationId xmlns:p14="http://schemas.microsoft.com/office/powerpoint/2010/main" val="3902716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831CBAB-C20E-FDB3-409C-2ECE1966D8A5}"/>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99B128DB-B999-BEE5-34E6-F77A8AF7F10A}"/>
              </a:ext>
            </a:extLst>
          </p:cNvPr>
          <p:cNvSpPr txBox="1">
            <a:spLocks noChangeArrowheads="1"/>
          </p:cNvSpPr>
          <p:nvPr/>
        </p:nvSpPr>
        <p:spPr bwMode="auto">
          <a:xfrm>
            <a:off x="0" y="10297"/>
            <a:ext cx="9144000" cy="5705152"/>
          </a:xfrm>
          <a:prstGeom prst="rect">
            <a:avLst/>
          </a:prstGeom>
          <a:noFill/>
          <a:ln w="9525">
            <a:noFill/>
            <a:miter lim="800000"/>
            <a:headEnd/>
            <a:tailEnd/>
          </a:ln>
        </p:spPr>
        <p:txBody>
          <a:bodyPr wrap="square">
            <a:prstTxWarp prst="textNoShape">
              <a:avLst/>
            </a:prstTxWarp>
            <a:spAutoFit/>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kumimoji="0" lang="en-AU" sz="26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19 </a:t>
            </a:r>
            <a:r>
              <a:rPr kumimoji="0" lang="en-AU" sz="26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We have this as a sure and steadfast anchor of the soul, a hope that enters into the inner place behind the curtain, </a:t>
            </a:r>
            <a:r>
              <a:rPr kumimoji="0" lang="en-AU" sz="26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20 </a:t>
            </a:r>
            <a:r>
              <a:rPr kumimoji="0" lang="en-AU" sz="26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where Jesus has gone as a forerunner on our behalf, having become a high priest forever after the order of Melchizedek.</a:t>
            </a:r>
            <a:r>
              <a:rPr kumimoji="0" lang="en-AU" sz="2600" b="0" i="0" u="none" strike="noStrike" kern="1200" cap="none" spc="0" normalizeH="0" baseline="0" noProof="0" dirty="0">
                <a:ln>
                  <a:noFill/>
                </a:ln>
                <a:solidFill>
                  <a:prstClr val="black"/>
                </a:solidFill>
                <a:effectLst/>
                <a:uLnTx/>
                <a:uFillTx/>
                <a:latin typeface="Arial" panose="020B0604020202020204"/>
                <a:ea typeface="+mn-ea"/>
                <a:cs typeface="+mn-cs"/>
              </a:rPr>
              <a:t> </a:t>
            </a:r>
          </a:p>
          <a:p>
            <a:pPr marL="0" marR="0" lvl="0" indent="0" algn="l" defTabSz="457200" rtl="0" eaLnBrk="1" fontAlgn="auto" latinLnBrk="0" hangingPunct="1">
              <a:lnSpc>
                <a:spcPct val="115000"/>
              </a:lnSpc>
              <a:spcBef>
                <a:spcPts val="0"/>
              </a:spcBef>
              <a:spcAft>
                <a:spcPts val="1000"/>
              </a:spcAft>
              <a:buClrTx/>
              <a:buSzTx/>
              <a:buFontTx/>
              <a:buNone/>
              <a:tabLst/>
              <a:defRPr/>
            </a:pPr>
            <a:r>
              <a:rPr kumimoji="0" lang="en-AU" sz="2600" b="1"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7 </a:t>
            </a:r>
            <a:r>
              <a:rPr kumimoji="0" lang="en-AU" sz="26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For this Melchizedek, king of Salem, priest of the Most High God, met Abraham returning from the slaughter of the kings and blessed him, </a:t>
            </a:r>
            <a:r>
              <a:rPr kumimoji="0" lang="en-AU" sz="26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2 </a:t>
            </a:r>
            <a:r>
              <a:rPr kumimoji="0" lang="en-AU" sz="26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and to him Abraham apportioned a tenth part of everything.  He is first, by translation of his name, king of righteousness, and then he is also king of Salem, that is, king of peace.  </a:t>
            </a:r>
            <a:r>
              <a:rPr kumimoji="0" lang="en-AU" sz="26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3 </a:t>
            </a:r>
            <a:r>
              <a:rPr kumimoji="0" lang="en-AU" sz="26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He is without father or mother or genealogy, having neither beginning of days nor end of life, but resembling the Son of God he continues a priest forever. </a:t>
            </a:r>
          </a:p>
        </p:txBody>
      </p:sp>
    </p:spTree>
    <p:extLst>
      <p:ext uri="{BB962C8B-B14F-4D97-AF65-F5344CB8AC3E}">
        <p14:creationId xmlns:p14="http://schemas.microsoft.com/office/powerpoint/2010/main" val="716261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38BCF6B-BC69-6BE8-9882-BB4D955F1C13}"/>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A4D1D83F-F983-B36F-49AD-59037882F514}"/>
              </a:ext>
            </a:extLst>
          </p:cNvPr>
          <p:cNvSpPr txBox="1">
            <a:spLocks noChangeArrowheads="1"/>
          </p:cNvSpPr>
          <p:nvPr/>
        </p:nvSpPr>
        <p:spPr bwMode="auto">
          <a:xfrm>
            <a:off x="22444" y="0"/>
            <a:ext cx="9144000" cy="4737066"/>
          </a:xfrm>
          <a:prstGeom prst="rect">
            <a:avLst/>
          </a:prstGeom>
          <a:noFill/>
          <a:ln w="9525">
            <a:noFill/>
            <a:miter lim="800000"/>
            <a:headEnd/>
            <a:tailEnd/>
          </a:ln>
        </p:spPr>
        <p:txBody>
          <a:bodyPr wrap="square">
            <a:prstTxWarp prst="textNoShape">
              <a:avLst/>
            </a:prstTxWarp>
            <a:spAutoFit/>
          </a:bodyPr>
          <a:lstStyle/>
          <a:p>
            <a:pPr marL="0" marR="0" lvl="0" indent="152400" algn="l" defTabSz="457200" rtl="0" eaLnBrk="1" fontAlgn="auto" latinLnBrk="0" hangingPunct="1">
              <a:lnSpc>
                <a:spcPct val="115000"/>
              </a:lnSpc>
              <a:spcBef>
                <a:spcPts val="0"/>
              </a:spcBef>
              <a:spcAft>
                <a:spcPts val="1000"/>
              </a:spcAft>
              <a:buClrTx/>
              <a:buSzTx/>
              <a:buFontTx/>
              <a:buNone/>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4 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See how great this man was to whom Abraham the patriarch gave a tenth of the spoils!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5 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And those descendants of Levi who receive the priestly office have a commandment in the law to take tithes from the people, that is, from their brothers, though these also are descended from Abraham.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6 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But this man who does not have his descent from them received tithes from Abraham and blessed him who had the promises.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7 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It is beyond dispute that the inferior is blessed by the superior.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8 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In the one case tithes are received by mortal men, but in the other case, by one of whom it is testified that he lives.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9 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One might even say that Levi himself, who receives tithes, paid tithes through Abraham,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10 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for he was still in the loins of his ancestor when Melchizedek met him.</a:t>
            </a:r>
            <a:r>
              <a:rPr kumimoji="0" lang="en-AU" sz="2400" b="0" i="0" u="none" strike="noStrike" kern="1200" cap="none" spc="0" normalizeH="0" baseline="0" noProof="0" dirty="0">
                <a:ln>
                  <a:noFill/>
                </a:ln>
                <a:solidFill>
                  <a:prstClr val="black"/>
                </a:solidFill>
                <a:effectLst/>
                <a:uLnTx/>
                <a:uFillTx/>
                <a:latin typeface="Arial" panose="020B0604020202020204"/>
                <a:ea typeface="+mn-ea"/>
                <a:cs typeface="+mn-cs"/>
              </a:rPr>
              <a:t>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p:txBody>
      </p:sp>
    </p:spTree>
    <p:extLst>
      <p:ext uri="{BB962C8B-B14F-4D97-AF65-F5344CB8AC3E}">
        <p14:creationId xmlns:p14="http://schemas.microsoft.com/office/powerpoint/2010/main" val="3641936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F28D6AA-5287-D793-A23B-ACFB2DD08F7B}"/>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1B711617-6B00-E35E-B2A5-A1FA2F18DDC6}"/>
              </a:ext>
            </a:extLst>
          </p:cNvPr>
          <p:cNvSpPr txBox="1">
            <a:spLocks noChangeArrowheads="1"/>
          </p:cNvSpPr>
          <p:nvPr/>
        </p:nvSpPr>
        <p:spPr bwMode="auto">
          <a:xfrm>
            <a:off x="22444" y="0"/>
            <a:ext cx="9144000" cy="5520486"/>
          </a:xfrm>
          <a:prstGeom prst="rect">
            <a:avLst/>
          </a:prstGeom>
          <a:noFill/>
          <a:ln w="9525">
            <a:noFill/>
            <a:miter lim="800000"/>
            <a:headEnd/>
            <a:tailEnd/>
          </a:ln>
        </p:spPr>
        <p:txBody>
          <a:bodyPr wrap="square">
            <a:prstTxWarp prst="textNoShape">
              <a:avLst/>
            </a:prstTxWarp>
            <a:spAutoFit/>
          </a:bodyPr>
          <a:lstStyle/>
          <a:p>
            <a:pPr marL="0" marR="0" lvl="0" indent="152400" algn="l" defTabSz="457200" rtl="0" eaLnBrk="1" fontAlgn="auto" latinLnBrk="0" hangingPunct="1">
              <a:lnSpc>
                <a:spcPct val="115000"/>
              </a:lnSpc>
              <a:spcBef>
                <a:spcPts val="0"/>
              </a:spcBef>
              <a:spcAft>
                <a:spcPts val="1000"/>
              </a:spcAft>
              <a:buClrTx/>
              <a:buSzTx/>
              <a:buFontTx/>
              <a:buNone/>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11 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Now if perfection had been attainable through the Levitical priesthood (for under it the people received the law), what further need would there have been for another priest to arise after the order of Melchizedek, rather than one named after the order of Aaron?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12 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For when there is a change in the priesthood, there is necessarily a change in the law as well.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13 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For the one of whom these things are spoken belonged to another tribe, from which no one has ever served at the altar.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14 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For it is evident that our Lord was descended from Judah, and in connection with that tribe Moses said nothing about priests.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15 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This becomes even more evident when another priest arises in the likeness of Melchizedek,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16 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who has become a priest, not on the basis of a legal requirement concerning bodily descent, but by the power of an indestructible life.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p:txBody>
      </p:sp>
    </p:spTree>
    <p:extLst>
      <p:ext uri="{BB962C8B-B14F-4D97-AF65-F5344CB8AC3E}">
        <p14:creationId xmlns:p14="http://schemas.microsoft.com/office/powerpoint/2010/main" val="1819119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D00382E-92E3-0A42-C866-5BE0DED7972F}"/>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EB4D25CD-4AF4-19DE-ADCB-ED6AECC96C64}"/>
              </a:ext>
            </a:extLst>
          </p:cNvPr>
          <p:cNvSpPr txBox="1">
            <a:spLocks noChangeArrowheads="1"/>
          </p:cNvSpPr>
          <p:nvPr/>
        </p:nvSpPr>
        <p:spPr bwMode="auto">
          <a:xfrm>
            <a:off x="22444" y="0"/>
            <a:ext cx="9144000" cy="5082225"/>
          </a:xfrm>
          <a:prstGeom prst="rect">
            <a:avLst/>
          </a:prstGeom>
          <a:noFill/>
          <a:ln w="9525">
            <a:noFill/>
            <a:miter lim="800000"/>
            <a:headEnd/>
            <a:tailEnd/>
          </a:ln>
        </p:spPr>
        <p:txBody>
          <a:bodyPr wrap="square">
            <a:prstTxWarp prst="textNoShape">
              <a:avLst/>
            </a:prstTxWarp>
            <a:spAutoFit/>
          </a:bodyPr>
          <a:lstStyle/>
          <a:p>
            <a:pPr marL="0" marR="0" lvl="0" indent="152400" algn="l" defTabSz="457200" rtl="0" eaLnBrk="1" fontAlgn="auto" latinLnBrk="0" hangingPunct="1">
              <a:lnSpc>
                <a:spcPct val="115000"/>
              </a:lnSpc>
              <a:spcBef>
                <a:spcPts val="0"/>
              </a:spcBef>
              <a:spcAft>
                <a:spcPts val="1000"/>
              </a:spcAft>
              <a:buClrTx/>
              <a:buSzTx/>
              <a:buFontTx/>
              <a:buNone/>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17 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For it is witnessed of him,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0" marR="0" lvl="0" indent="152400" algn="l" defTabSz="457200" rtl="0" eaLnBrk="1" fontAlgn="auto" latinLnBrk="0" hangingPunct="1">
              <a:lnSpc>
                <a:spcPct val="115000"/>
              </a:lnSpc>
              <a:spcBef>
                <a:spcPts val="0"/>
              </a:spcBef>
              <a:spcAft>
                <a:spcPts val="1000"/>
              </a:spcAft>
              <a:buClrTx/>
              <a:buSzTx/>
              <a:buFontTx/>
              <a:buNone/>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1000"/>
              </a:spcAft>
              <a:buClrTx/>
              <a:buSzTx/>
              <a:buFontTx/>
              <a:buNone/>
              <a:tabLst>
                <a:tab pos="127000" algn="r"/>
                <a:tab pos="254000" algn="l"/>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“You are a priest forever,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1000"/>
              </a:spcAft>
              <a:buClrTx/>
              <a:buSzTx/>
              <a:buFontTx/>
              <a:buNone/>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after the order of Melchizedek.”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609600" marR="0" lvl="0" indent="-203200" algn="l" defTabSz="457200" rtl="0" eaLnBrk="1" fontAlgn="auto" latinLnBrk="0" hangingPunct="1">
              <a:lnSpc>
                <a:spcPct val="115000"/>
              </a:lnSpc>
              <a:spcBef>
                <a:spcPts val="0"/>
              </a:spcBef>
              <a:spcAft>
                <a:spcPts val="1000"/>
              </a:spcAft>
              <a:buClrTx/>
              <a:buSzTx/>
              <a:buFontTx/>
              <a:buNone/>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0" marR="0" lvl="0" indent="0" algn="l" defTabSz="457200" rtl="0" eaLnBrk="1" fontAlgn="auto" latinLnBrk="0" hangingPunct="1">
              <a:lnSpc>
                <a:spcPct val="115000"/>
              </a:lnSpc>
              <a:spcBef>
                <a:spcPts val="0"/>
              </a:spcBef>
              <a:spcAft>
                <a:spcPts val="1000"/>
              </a:spcAft>
              <a:buClrTx/>
              <a:buSzTx/>
              <a:buFontTx/>
              <a:buNone/>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18 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For on the one hand, a former commandment is set aside because of its weakness and uselessness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19 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(for the law made nothing perfect);  but on the other hand, a better hope is introduced, through which we draw near to God.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0" marR="0" lvl="0" indent="0" algn="l" defTabSz="457200" rtl="0" eaLnBrk="1" fontAlgn="auto" latinLnBrk="0" hangingPunct="1">
              <a:lnSpc>
                <a:spcPct val="115000"/>
              </a:lnSpc>
              <a:spcBef>
                <a:spcPts val="0"/>
              </a:spcBef>
              <a:spcAft>
                <a:spcPts val="1000"/>
              </a:spcAft>
              <a:buClrTx/>
              <a:buSzTx/>
              <a:buFontTx/>
              <a:buNone/>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p:txBody>
      </p:sp>
    </p:spTree>
    <p:extLst>
      <p:ext uri="{BB962C8B-B14F-4D97-AF65-F5344CB8AC3E}">
        <p14:creationId xmlns:p14="http://schemas.microsoft.com/office/powerpoint/2010/main" val="188327646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l">
          <a:defRPr dirty="0">
            <a:solidFill>
              <a:schemeClr val="bg1"/>
            </a:solidFill>
            <a:latin typeface="Times New Roman" panose="02020603050405020304" pitchFamily="18" charset="0"/>
            <a:cs typeface="Times New Roman" panose="02020603050405020304" pitchFamily="18" charset="0"/>
          </a:defRPr>
        </a:defPPr>
      </a:lstStyle>
    </a:tx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14230</TotalTime>
  <Words>1503</Words>
  <Application>Microsoft Macintosh PowerPoint</Application>
  <PresentationFormat>On-screen Show (16:10)</PresentationFormat>
  <Paragraphs>99</Paragraphs>
  <Slides>15</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Aptos</vt:lpstr>
      <vt:lpstr>Arial</vt:lpstr>
      <vt:lpstr>Calibri</vt:lpstr>
      <vt:lpstr>Comic Sans MS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Michael Brumpton</dc:creator>
  <cp:lastModifiedBy>Michael Brumpton</cp:lastModifiedBy>
  <cp:revision>278</cp:revision>
  <cp:lastPrinted>2025-06-19T06:23:03Z</cp:lastPrinted>
  <dcterms:created xsi:type="dcterms:W3CDTF">2024-07-12T04:24:48Z</dcterms:created>
  <dcterms:modified xsi:type="dcterms:W3CDTF">2025-06-19T06:28:55Z</dcterms:modified>
</cp:coreProperties>
</file>