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324" r:id="rId2"/>
    <p:sldId id="327" r:id="rId3"/>
    <p:sldId id="325" r:id="rId4"/>
    <p:sldId id="326" r:id="rId5"/>
    <p:sldId id="257" r:id="rId6"/>
    <p:sldId id="360" r:id="rId7"/>
    <p:sldId id="361" r:id="rId8"/>
    <p:sldId id="362" r:id="rId9"/>
    <p:sldId id="363" r:id="rId10"/>
    <p:sldId id="364" r:id="rId11"/>
    <p:sldId id="365" r:id="rId12"/>
    <p:sldId id="366" r:id="rId13"/>
    <p:sldId id="323" r:id="rId14"/>
    <p:sldId id="367" r:id="rId15"/>
    <p:sldId id="318"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D"/>
    <a:srgbClr val="FFFF89"/>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9"/>
    <p:restoredTop sz="94860"/>
  </p:normalViewPr>
  <p:slideViewPr>
    <p:cSldViewPr snapToGrid="0">
      <p:cViewPr varScale="1">
        <p:scale>
          <a:sx n="163" d="100"/>
          <a:sy n="163" d="100"/>
        </p:scale>
        <p:origin x="184" y="1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18/6/2025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738076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5</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91744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169179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17891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909370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6/18/25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6/18/25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6/18/25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6/18/25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6/18/25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6/18/25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6/18/25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6/18/25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6/18/25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6/18/25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6/18/25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6/18/25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190624"/>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algn="ctr" defTabSz="914400" fontAlgn="base">
              <a:spcBef>
                <a:spcPct val="20000"/>
              </a:spcBef>
              <a:spcAft>
                <a:spcPct val="0"/>
              </a:spcAft>
              <a:defRPr/>
            </a:pPr>
            <a:r>
              <a:rPr lang="en-US" sz="4400" kern="0" dirty="0">
                <a:solidFill>
                  <a:srgbClr val="FFFF00"/>
                </a:solidFill>
                <a:latin typeface="Times New Roman" panose="02020603050405020304" pitchFamily="18" charset="0"/>
                <a:ea typeface="+mn-ea"/>
                <a:cs typeface="+mn-cs"/>
              </a:rPr>
              <a:t>Psalm 110    </a:t>
            </a:r>
            <a:r>
              <a:rPr lang="en-US" kern="0" dirty="0">
                <a:solidFill>
                  <a:schemeClr val="bg1"/>
                </a:solidFill>
                <a:latin typeface="Times New Roman" panose="02020603050405020304" pitchFamily="18" charset="0"/>
                <a:cs typeface="Times New Roman" panose="02020603050405020304" pitchFamily="18" charset="0"/>
              </a:rPr>
              <a:t>3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2000" kern="0" dirty="0">
                <a:solidFill>
                  <a:srgbClr val="FFFF00"/>
                </a:solidFill>
                <a:latin typeface="Times New Roman" panose="02020603050405020304" pitchFamily="18" charset="0"/>
                <a:ea typeface="+mn-ea"/>
                <a:cs typeface="+mn-cs"/>
              </a:rPr>
              <a:t>Hebrews  6:19 - 7:28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1665842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0BD118E-898D-196F-3BB7-F597A6C7D65E}"/>
            </a:ext>
          </a:extLst>
        </p:cNvPr>
        <p:cNvGrpSpPr/>
        <p:nvPr/>
      </p:nvGrpSpPr>
      <p:grpSpPr>
        <a:xfrm>
          <a:off x="0" y="0"/>
          <a:ext cx="0" cy="0"/>
          <a:chOff x="0" y="0"/>
          <a:chExt cx="0" cy="0"/>
        </a:xfrm>
      </p:grpSpPr>
      <p:sp>
        <p:nvSpPr>
          <p:cNvPr id="5" name="Text Box 4">
            <a:extLst>
              <a:ext uri="{FF2B5EF4-FFF2-40B4-BE49-F238E27FC236}">
                <a16:creationId xmlns:a16="http://schemas.microsoft.com/office/drawing/2014/main" id="{B4FB61F0-33B0-A2B6-A6DE-6359109475DC}"/>
              </a:ext>
            </a:extLst>
          </p:cNvPr>
          <p:cNvSpPr txBox="1">
            <a:spLocks noChangeArrowheads="1"/>
          </p:cNvSpPr>
          <p:nvPr/>
        </p:nvSpPr>
        <p:spPr bwMode="auto">
          <a:xfrm>
            <a:off x="0" y="10297"/>
            <a:ext cx="9144000" cy="4628960"/>
          </a:xfrm>
          <a:prstGeom prst="rect">
            <a:avLst/>
          </a:prstGeom>
          <a:noFill/>
          <a:ln w="9525">
            <a:noFill/>
            <a:miter lim="800000"/>
            <a:headEnd/>
            <a:tailEnd/>
          </a:ln>
        </p:spPr>
        <p:txBody>
          <a:bodyPr wrap="square">
            <a:prstTxWarp prst="textNoShape">
              <a:avLst/>
            </a:prstTxWarp>
            <a:spAutoFit/>
          </a:bodyPr>
          <a:lstStyle/>
          <a:p>
            <a:pPr marL="0" marR="0" lvl="0" indent="152400" algn="l" defTabSz="457200" rtl="0" eaLnBrk="1" fontAlgn="auto" latinLnBrk="0" hangingPunct="1">
              <a:lnSpc>
                <a:spcPct val="115000"/>
              </a:lnSpc>
              <a:spcBef>
                <a:spcPts val="0"/>
              </a:spcBef>
              <a:spcAft>
                <a:spcPts val="1000"/>
              </a:spcAft>
              <a:buClrTx/>
              <a:buSzTx/>
              <a:buFontTx/>
              <a:buNone/>
              <a:tabLst/>
              <a:defRPr/>
            </a:pP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20 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And it was not without an oath.  For those who formerly became priests were made such without an oath,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21 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but this one was made a priest with an oath by the one who said to him: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152400" algn="l" defTabSz="457200" rtl="0" eaLnBrk="1" fontAlgn="auto" latinLnBrk="0" hangingPunct="1">
              <a:lnSpc>
                <a:spcPct val="115000"/>
              </a:lnSpc>
              <a:spcBef>
                <a:spcPts val="0"/>
              </a:spcBef>
              <a:spcAft>
                <a:spcPts val="1000"/>
              </a:spcAft>
              <a:buClrTx/>
              <a:buSzTx/>
              <a:buFontTx/>
              <a:buNone/>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450215" marR="0" lvl="0" indent="0" algn="l" defTabSz="457200" rtl="0" eaLnBrk="1" fontAlgn="auto" latinLnBrk="0" hangingPunct="1">
              <a:lnSpc>
                <a:spcPct val="115000"/>
              </a:lnSpc>
              <a:spcBef>
                <a:spcPts val="0"/>
              </a:spcBef>
              <a:spcAft>
                <a:spcPts val="1000"/>
              </a:spcAft>
              <a:buClrTx/>
              <a:buSzTx/>
              <a:buFontTx/>
              <a:buNone/>
              <a:tabLst>
                <a:tab pos="127000" algn="r"/>
                <a:tab pos="254000" algn="l"/>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“The Lord has sworn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450215" marR="0" lvl="0" indent="0" algn="l" defTabSz="457200" rtl="0" eaLnBrk="1" fontAlgn="auto" latinLnBrk="0" hangingPunct="1">
              <a:lnSpc>
                <a:spcPct val="115000"/>
              </a:lnSpc>
              <a:spcBef>
                <a:spcPts val="0"/>
              </a:spcBef>
              <a:spcAft>
                <a:spcPts val="1000"/>
              </a:spcAft>
              <a:buClrTx/>
              <a:buSzTx/>
              <a:buFontTx/>
              <a:buNone/>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and will not change his mind,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450215" marR="0" lvl="0" indent="0" algn="l" defTabSz="457200" rtl="0" eaLnBrk="1" fontAlgn="auto" latinLnBrk="0" hangingPunct="1">
              <a:lnSpc>
                <a:spcPct val="115000"/>
              </a:lnSpc>
              <a:spcBef>
                <a:spcPts val="0"/>
              </a:spcBef>
              <a:spcAft>
                <a:spcPts val="1000"/>
              </a:spcAft>
              <a:buClrTx/>
              <a:buSzTx/>
              <a:buFontTx/>
              <a:buNone/>
              <a:tabLst>
                <a:tab pos="127000" algn="r"/>
                <a:tab pos="254000" algn="l"/>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‘You are a priest forever.’ ”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609600" marR="0" lvl="0" indent="-609600" algn="l" defTabSz="457200" rtl="0" eaLnBrk="1" fontAlgn="auto" latinLnBrk="0" hangingPunct="1">
              <a:lnSpc>
                <a:spcPct val="115000"/>
              </a:lnSpc>
              <a:spcBef>
                <a:spcPts val="0"/>
              </a:spcBef>
              <a:spcAft>
                <a:spcPts val="1000"/>
              </a:spcAft>
              <a:buClrTx/>
              <a:buSzTx/>
              <a:buFontTx/>
              <a:buNone/>
              <a:tabLst>
                <a:tab pos="127000" algn="r"/>
                <a:tab pos="254000" algn="l"/>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22 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This makes Jesus the guarantor of a better covenant. </a:t>
            </a:r>
          </a:p>
        </p:txBody>
      </p:sp>
    </p:spTree>
    <p:extLst>
      <p:ext uri="{BB962C8B-B14F-4D97-AF65-F5344CB8AC3E}">
        <p14:creationId xmlns:p14="http://schemas.microsoft.com/office/powerpoint/2010/main" val="2845777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6316BFD-C928-68DA-8CB0-5A592B442F94}"/>
            </a:ext>
          </a:extLst>
        </p:cNvPr>
        <p:cNvGrpSpPr/>
        <p:nvPr/>
      </p:nvGrpSpPr>
      <p:grpSpPr>
        <a:xfrm>
          <a:off x="0" y="0"/>
          <a:ext cx="0" cy="0"/>
          <a:chOff x="0" y="0"/>
          <a:chExt cx="0" cy="0"/>
        </a:xfrm>
      </p:grpSpPr>
      <p:sp>
        <p:nvSpPr>
          <p:cNvPr id="5" name="Text Box 4">
            <a:extLst>
              <a:ext uri="{FF2B5EF4-FFF2-40B4-BE49-F238E27FC236}">
                <a16:creationId xmlns:a16="http://schemas.microsoft.com/office/drawing/2014/main" id="{882D4795-9320-1128-ABBD-A96B5C88B423}"/>
              </a:ext>
            </a:extLst>
          </p:cNvPr>
          <p:cNvSpPr txBox="1">
            <a:spLocks noChangeArrowheads="1"/>
          </p:cNvSpPr>
          <p:nvPr/>
        </p:nvSpPr>
        <p:spPr bwMode="auto">
          <a:xfrm>
            <a:off x="22444" y="0"/>
            <a:ext cx="9144000" cy="5482527"/>
          </a:xfrm>
          <a:prstGeom prst="rect">
            <a:avLst/>
          </a:prstGeom>
          <a:noFill/>
          <a:ln w="9525">
            <a:noFill/>
            <a:miter lim="800000"/>
            <a:headEnd/>
            <a:tailEnd/>
          </a:ln>
        </p:spPr>
        <p:txBody>
          <a:bodyPr wrap="square">
            <a:prstTxWarp prst="textNoShape">
              <a:avLst/>
            </a:prstTxWarp>
            <a:spAutoFit/>
          </a:bodyPr>
          <a:lstStyle/>
          <a:p>
            <a:pPr marL="0" marR="0" lvl="0" indent="152400" algn="l" defTabSz="457200" rtl="0" eaLnBrk="1" fontAlgn="auto" latinLnBrk="0" hangingPunct="1">
              <a:lnSpc>
                <a:spcPct val="115000"/>
              </a:lnSpc>
              <a:spcBef>
                <a:spcPts val="0"/>
              </a:spcBef>
              <a:spcAft>
                <a:spcPts val="1000"/>
              </a:spcAft>
              <a:buClrTx/>
              <a:buSzTx/>
              <a:buFontTx/>
              <a:buNone/>
              <a:tabLst/>
              <a:defRPr/>
            </a:pP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23 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The former priests were many in number, because they were prevented by death from continuing in office,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24 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but he holds his priesthood permanently, because he continues forever.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25 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Consequently, he is able to save to the uttermost those who draw near to God through him, since he always lives to make intercession for them.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152400" algn="l" defTabSz="457200" rtl="0" eaLnBrk="1" fontAlgn="auto" latinLnBrk="0" hangingPunct="1">
              <a:lnSpc>
                <a:spcPct val="115000"/>
              </a:lnSpc>
              <a:spcBef>
                <a:spcPts val="0"/>
              </a:spcBef>
              <a:spcAft>
                <a:spcPts val="1000"/>
              </a:spcAft>
              <a:buClrTx/>
              <a:buSzTx/>
              <a:buFontTx/>
              <a:buNone/>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26 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it was indeed fitting that we should have such a high priest, holy, innocent, unstained, separated from sinners, and exalted above the heavens.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27 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He has no need, like those high priests, to offer sacrifices daily, first for his own sins and then for those of the people, since he did this once for all when he offered up himself.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28 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the law appoints men in their weakness as high priests, but the word of the oath, which came later than the law, appoints a Son who has been made perfect forever.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44036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62813589-1C5F-401F-AA06-EAA3A386B304}"/>
              </a:ext>
            </a:extLst>
          </p:cNvPr>
          <p:cNvSpPr txBox="1"/>
          <p:nvPr/>
        </p:nvSpPr>
        <p:spPr>
          <a:xfrm>
            <a:off x="0" y="0"/>
            <a:ext cx="9108559" cy="430887"/>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2200" b="1"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Jesus Christ:    </a:t>
            </a:r>
            <a:r>
              <a:rPr kumimoji="0" lang="en-AU" sz="22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 new high priest  (of the order of Melchizedek)</a:t>
            </a:r>
          </a:p>
        </p:txBody>
      </p:sp>
    </p:spTree>
    <p:extLst>
      <p:ext uri="{BB962C8B-B14F-4D97-AF65-F5344CB8AC3E}">
        <p14:creationId xmlns:p14="http://schemas.microsoft.com/office/powerpoint/2010/main" val="3463875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id="{137C7827-4287-028D-A126-600171019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9863" y="0"/>
            <a:ext cx="3722687"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887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7FB1BC4-E8BA-2F6C-4853-3EEE15B02706}"/>
              </a:ext>
            </a:extLst>
          </p:cNvPr>
          <p:cNvSpPr txBox="1"/>
          <p:nvPr/>
        </p:nvSpPr>
        <p:spPr>
          <a:xfrm>
            <a:off x="0" y="442429"/>
            <a:ext cx="9144000" cy="2739211"/>
          </a:xfrm>
          <a:prstGeom prst="rect">
            <a:avLst/>
          </a:prstGeom>
          <a:solidFill>
            <a:schemeClr val="bg1"/>
          </a:solidFill>
        </p:spPr>
        <p:txBody>
          <a:bodyPr wrap="square" rtlCol="0">
            <a:spAutoFit/>
          </a:bodyPr>
          <a:lstStyle/>
          <a:p>
            <a:pPr>
              <a:buNone/>
            </a:pPr>
            <a:r>
              <a:rPr lang="en-AU" sz="1800" dirty="0">
                <a:effectLst/>
                <a:latin typeface="Comic Sans MS" panose="030F0902030302020204" pitchFamily="66" charset="0"/>
                <a:ea typeface="Times New Roman" panose="02020603050405020304" pitchFamily="18" charset="0"/>
              </a:rPr>
              <a:t>Genesis 14:17–24 (ESV) </a:t>
            </a:r>
            <a:endParaRPr lang="en-AU" sz="1800" dirty="0">
              <a:effectLst/>
              <a:latin typeface="Times New Roman" panose="02020603050405020304" pitchFamily="18" charset="0"/>
              <a:ea typeface="Times New Roman" panose="02020603050405020304" pitchFamily="18" charset="0"/>
            </a:endParaRPr>
          </a:p>
          <a:p>
            <a:pPr indent="152400">
              <a:buNone/>
            </a:pPr>
            <a:r>
              <a:rPr lang="en-AU" sz="1800" b="1" baseline="30000" dirty="0">
                <a:effectLst/>
                <a:latin typeface="Comic Sans MS" panose="030F0902030302020204" pitchFamily="66" charset="0"/>
                <a:ea typeface="Times New Roman" panose="02020603050405020304" pitchFamily="18" charset="0"/>
              </a:rPr>
              <a:t>17 </a:t>
            </a:r>
            <a:r>
              <a:rPr lang="en-AU" sz="1800" dirty="0">
                <a:effectLst/>
                <a:latin typeface="Comic Sans MS" panose="030F0902030302020204" pitchFamily="66" charset="0"/>
                <a:ea typeface="Times New Roman" panose="02020603050405020304" pitchFamily="18" charset="0"/>
              </a:rPr>
              <a:t>…. the king of Sodom went out to meet him at the Valley of Shaveh (that is, the King’s Valley).  </a:t>
            </a:r>
            <a:r>
              <a:rPr lang="en-AU" sz="1800" b="1" baseline="30000" dirty="0">
                <a:effectLst/>
                <a:latin typeface="Comic Sans MS" panose="030F0902030302020204" pitchFamily="66" charset="0"/>
                <a:ea typeface="Times New Roman" panose="02020603050405020304" pitchFamily="18" charset="0"/>
              </a:rPr>
              <a:t>18 </a:t>
            </a:r>
            <a:r>
              <a:rPr lang="en-AU" sz="1800" dirty="0">
                <a:effectLst/>
                <a:latin typeface="Comic Sans MS" panose="030F0902030302020204" pitchFamily="66" charset="0"/>
                <a:ea typeface="Times New Roman" panose="02020603050405020304" pitchFamily="18" charset="0"/>
              </a:rPr>
              <a:t>And </a:t>
            </a:r>
            <a:r>
              <a:rPr lang="en-AU" sz="1800" u="sng" dirty="0">
                <a:effectLst/>
                <a:latin typeface="Comic Sans MS" panose="030F0902030302020204" pitchFamily="66" charset="0"/>
                <a:ea typeface="Times New Roman" panose="02020603050405020304" pitchFamily="18" charset="0"/>
              </a:rPr>
              <a:t>Melchizedek</a:t>
            </a:r>
            <a:r>
              <a:rPr lang="en-AU" sz="1800" dirty="0">
                <a:effectLst/>
                <a:latin typeface="Comic Sans MS" panose="030F0902030302020204" pitchFamily="66" charset="0"/>
                <a:ea typeface="Times New Roman" panose="02020603050405020304" pitchFamily="18" charset="0"/>
              </a:rPr>
              <a:t> king of </a:t>
            </a:r>
            <a:r>
              <a:rPr lang="en-AU" sz="1800" u="sng" dirty="0">
                <a:effectLst/>
                <a:latin typeface="Comic Sans MS" panose="030F0902030302020204" pitchFamily="66" charset="0"/>
                <a:ea typeface="Times New Roman" panose="02020603050405020304" pitchFamily="18" charset="0"/>
              </a:rPr>
              <a:t>Salem</a:t>
            </a:r>
            <a:r>
              <a:rPr lang="en-AU" sz="1800" dirty="0">
                <a:effectLst/>
                <a:latin typeface="Comic Sans MS" panose="030F0902030302020204" pitchFamily="66" charset="0"/>
                <a:ea typeface="Times New Roman" panose="02020603050405020304" pitchFamily="18" charset="0"/>
              </a:rPr>
              <a:t> brought out </a:t>
            </a:r>
            <a:r>
              <a:rPr lang="en-AU" sz="1800" u="sng" dirty="0">
                <a:effectLst/>
                <a:latin typeface="Comic Sans MS" panose="030F0902030302020204" pitchFamily="66" charset="0"/>
                <a:ea typeface="Times New Roman" panose="02020603050405020304" pitchFamily="18" charset="0"/>
              </a:rPr>
              <a:t>bread and wine</a:t>
            </a:r>
            <a:r>
              <a:rPr lang="en-AU" sz="1800" dirty="0">
                <a:effectLst/>
                <a:latin typeface="Comic Sans MS" panose="030F0902030302020204" pitchFamily="66" charset="0"/>
                <a:ea typeface="Times New Roman" panose="02020603050405020304" pitchFamily="18" charset="0"/>
              </a:rPr>
              <a:t>.  (He was priest of God Most High.)  </a:t>
            </a:r>
            <a:r>
              <a:rPr lang="en-AU" sz="1800" b="1" baseline="30000" dirty="0">
                <a:effectLst/>
                <a:latin typeface="Comic Sans MS" panose="030F0902030302020204" pitchFamily="66" charset="0"/>
                <a:ea typeface="Times New Roman" panose="02020603050405020304" pitchFamily="18" charset="0"/>
              </a:rPr>
              <a:t>19 </a:t>
            </a:r>
            <a:r>
              <a:rPr lang="en-AU" sz="1800" dirty="0">
                <a:effectLst/>
                <a:latin typeface="Comic Sans MS" panose="030F0902030302020204" pitchFamily="66" charset="0"/>
                <a:ea typeface="Times New Roman" panose="02020603050405020304" pitchFamily="18" charset="0"/>
              </a:rPr>
              <a:t>And he blessed him and said, </a:t>
            </a:r>
            <a:endParaRPr lang="en-AU" sz="1800" dirty="0">
              <a:effectLst/>
              <a:latin typeface="Times New Roman" panose="02020603050405020304" pitchFamily="18" charset="0"/>
              <a:ea typeface="Times New Roman" panose="02020603050405020304" pitchFamily="18" charset="0"/>
            </a:endParaRPr>
          </a:p>
          <a:p>
            <a:pPr marL="180340">
              <a:spcBef>
                <a:spcPts val="1200"/>
              </a:spcBef>
              <a:buNone/>
              <a:tabLst>
                <a:tab pos="127000" algn="r"/>
                <a:tab pos="254000" algn="l"/>
              </a:tabLst>
            </a:pPr>
            <a:r>
              <a:rPr lang="en-AU" sz="1800" dirty="0">
                <a:effectLst/>
                <a:latin typeface="Comic Sans MS" panose="030F0902030302020204" pitchFamily="66" charset="0"/>
                <a:ea typeface="Times New Roman" panose="02020603050405020304" pitchFamily="18" charset="0"/>
              </a:rPr>
              <a:t>“Blessed be Abram by God Most High, </a:t>
            </a:r>
            <a:endParaRPr lang="en-AU" sz="1800" dirty="0">
              <a:effectLst/>
              <a:latin typeface="Times New Roman" panose="02020603050405020304" pitchFamily="18" charset="0"/>
              <a:ea typeface="Times New Roman" panose="02020603050405020304" pitchFamily="18" charset="0"/>
            </a:endParaRPr>
          </a:p>
          <a:p>
            <a:pPr marL="180340">
              <a:buNone/>
            </a:pPr>
            <a:r>
              <a:rPr lang="en-AU" sz="1800" dirty="0">
                <a:effectLst/>
                <a:latin typeface="Comic Sans MS" panose="030F0902030302020204" pitchFamily="66" charset="0"/>
                <a:ea typeface="Times New Roman" panose="02020603050405020304" pitchFamily="18" charset="0"/>
              </a:rPr>
              <a:t>Possessor of heaven and earth; </a:t>
            </a:r>
            <a:endParaRPr lang="en-AU" sz="1800" dirty="0">
              <a:effectLst/>
              <a:latin typeface="Times New Roman" panose="02020603050405020304" pitchFamily="18" charset="0"/>
              <a:ea typeface="Times New Roman" panose="02020603050405020304" pitchFamily="18" charset="0"/>
            </a:endParaRPr>
          </a:p>
          <a:p>
            <a:pPr marL="180340">
              <a:buNone/>
              <a:tabLst>
                <a:tab pos="127000" algn="r"/>
                <a:tab pos="254000" algn="l"/>
              </a:tabLst>
            </a:pPr>
            <a:r>
              <a:rPr lang="en-AU" sz="1800" b="1" baseline="30000" dirty="0">
                <a:effectLst/>
                <a:latin typeface="Comic Sans MS" panose="030F0902030302020204" pitchFamily="66" charset="0"/>
                <a:ea typeface="Times New Roman" panose="02020603050405020304" pitchFamily="18" charset="0"/>
              </a:rPr>
              <a:t>20 </a:t>
            </a:r>
            <a:r>
              <a:rPr lang="en-AU" sz="1800" dirty="0">
                <a:effectLst/>
                <a:latin typeface="Comic Sans MS" panose="030F0902030302020204" pitchFamily="66" charset="0"/>
                <a:ea typeface="Times New Roman" panose="02020603050405020304" pitchFamily="18" charset="0"/>
              </a:rPr>
              <a:t>and blessed be God Most High, </a:t>
            </a:r>
            <a:endParaRPr lang="en-AU" sz="1800" dirty="0">
              <a:effectLst/>
              <a:latin typeface="Times New Roman" panose="02020603050405020304" pitchFamily="18" charset="0"/>
              <a:ea typeface="Times New Roman" panose="02020603050405020304" pitchFamily="18" charset="0"/>
            </a:endParaRPr>
          </a:p>
          <a:p>
            <a:pPr marL="180340">
              <a:buNone/>
            </a:pPr>
            <a:r>
              <a:rPr lang="en-AU" sz="1800" dirty="0">
                <a:effectLst/>
                <a:latin typeface="Comic Sans MS" panose="030F0902030302020204" pitchFamily="66" charset="0"/>
                <a:ea typeface="Times New Roman" panose="02020603050405020304" pitchFamily="18" charset="0"/>
              </a:rPr>
              <a:t>who has delivered your enemies into your hand!” </a:t>
            </a:r>
            <a:endParaRPr lang="en-AU" sz="1800" dirty="0">
              <a:effectLst/>
              <a:latin typeface="Times New Roman" panose="02020603050405020304" pitchFamily="18" charset="0"/>
              <a:ea typeface="Times New Roman" panose="02020603050405020304" pitchFamily="18" charset="0"/>
            </a:endParaRPr>
          </a:p>
          <a:p>
            <a:pPr>
              <a:buNone/>
            </a:pP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And Abram gave him a tenth of everything.</a:t>
            </a:r>
            <a:endParaRPr lang="en-AU"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62813589-1C5F-401F-AA06-EAA3A386B304}"/>
              </a:ext>
            </a:extLst>
          </p:cNvPr>
          <p:cNvSpPr txBox="1"/>
          <p:nvPr/>
        </p:nvSpPr>
        <p:spPr>
          <a:xfrm>
            <a:off x="0" y="0"/>
            <a:ext cx="9108559" cy="430887"/>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2200" b="1"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Jesus Christ:    </a:t>
            </a:r>
            <a:r>
              <a:rPr kumimoji="0" lang="en-AU" sz="22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 new high priest  (of the order of Melchizedek)</a:t>
            </a:r>
          </a:p>
        </p:txBody>
      </p:sp>
      <p:sp>
        <p:nvSpPr>
          <p:cNvPr id="4" name="TextBox 3">
            <a:extLst>
              <a:ext uri="{FF2B5EF4-FFF2-40B4-BE49-F238E27FC236}">
                <a16:creationId xmlns:a16="http://schemas.microsoft.com/office/drawing/2014/main" id="{63D12D96-B575-F51A-BE7C-0169C49BDA6B}"/>
              </a:ext>
            </a:extLst>
          </p:cNvPr>
          <p:cNvSpPr txBox="1"/>
          <p:nvPr/>
        </p:nvSpPr>
        <p:spPr>
          <a:xfrm>
            <a:off x="1528664" y="3193182"/>
            <a:ext cx="7579895" cy="923330"/>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King of Salem (Jerusalem).  (King of Peace).</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Priest of God Most High</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Brings bread &amp; wine to the faithful  (an image of Christ)</a:t>
            </a:r>
          </a:p>
        </p:txBody>
      </p:sp>
      <p:sp>
        <p:nvSpPr>
          <p:cNvPr id="5" name="TextBox 4">
            <a:extLst>
              <a:ext uri="{FF2B5EF4-FFF2-40B4-BE49-F238E27FC236}">
                <a16:creationId xmlns:a16="http://schemas.microsoft.com/office/drawing/2014/main" id="{2FA14C60-8A1B-A171-4866-451544297255}"/>
              </a:ext>
            </a:extLst>
          </p:cNvPr>
          <p:cNvSpPr txBox="1"/>
          <p:nvPr/>
        </p:nvSpPr>
        <p:spPr>
          <a:xfrm>
            <a:off x="0" y="3193182"/>
            <a:ext cx="2279891"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Melchizedek:</a:t>
            </a:r>
          </a:p>
        </p:txBody>
      </p:sp>
      <p:sp>
        <p:nvSpPr>
          <p:cNvPr id="6" name="TextBox 5">
            <a:extLst>
              <a:ext uri="{FF2B5EF4-FFF2-40B4-BE49-F238E27FC236}">
                <a16:creationId xmlns:a16="http://schemas.microsoft.com/office/drawing/2014/main" id="{5DC4F874-EB00-B188-85F8-EAFD80B2084B}"/>
              </a:ext>
            </a:extLst>
          </p:cNvPr>
          <p:cNvSpPr txBox="1"/>
          <p:nvPr/>
        </p:nvSpPr>
        <p:spPr>
          <a:xfrm>
            <a:off x="1419727" y="4240209"/>
            <a:ext cx="7724273" cy="923330"/>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Intermediary between sinful man &amp; Holy God;</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Make sacrifices to atone for the sins of the people;</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Had to sacrifice for his own sins.</a:t>
            </a:r>
          </a:p>
        </p:txBody>
      </p:sp>
      <p:sp>
        <p:nvSpPr>
          <p:cNvPr id="7" name="TextBox 6">
            <a:extLst>
              <a:ext uri="{FF2B5EF4-FFF2-40B4-BE49-F238E27FC236}">
                <a16:creationId xmlns:a16="http://schemas.microsoft.com/office/drawing/2014/main" id="{85A2E1B7-6362-6903-DE7A-29ADAEA3E66A}"/>
              </a:ext>
            </a:extLst>
          </p:cNvPr>
          <p:cNvSpPr txBox="1"/>
          <p:nvPr/>
        </p:nvSpPr>
        <p:spPr>
          <a:xfrm>
            <a:off x="0" y="4240209"/>
            <a:ext cx="1419727"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High Priest:</a:t>
            </a:r>
          </a:p>
        </p:txBody>
      </p:sp>
    </p:spTree>
    <p:extLst>
      <p:ext uri="{BB962C8B-B14F-4D97-AF65-F5344CB8AC3E}">
        <p14:creationId xmlns:p14="http://schemas.microsoft.com/office/powerpoint/2010/main" val="200630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7FB1BC4-E8BA-2F6C-4853-3EEE15B02706}"/>
              </a:ext>
            </a:extLst>
          </p:cNvPr>
          <p:cNvSpPr txBox="1"/>
          <p:nvPr/>
        </p:nvSpPr>
        <p:spPr>
          <a:xfrm>
            <a:off x="2150792" y="3766636"/>
            <a:ext cx="6663527" cy="584775"/>
          </a:xfrm>
          <a:prstGeom prst="rect">
            <a:avLst/>
          </a:prstGeom>
          <a:solidFill>
            <a:schemeClr val="bg1"/>
          </a:solidFill>
        </p:spPr>
        <p:txBody>
          <a:bodyPr wrap="square" rtlCol="0">
            <a:spAutoFit/>
          </a:bodyPr>
          <a:lstStyle/>
          <a:p>
            <a:pPr>
              <a:buNone/>
            </a:pPr>
            <a:r>
              <a:rPr lang="en-AU" sz="16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25 </a:t>
            </a:r>
            <a:r>
              <a:rPr lang="en-AU" sz="16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 he is able to save </a:t>
            </a:r>
            <a:r>
              <a:rPr lang="en-AU" sz="1600" u="sng"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to the uttermost</a:t>
            </a:r>
            <a:r>
              <a:rPr lang="en-AU" sz="16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 those who draw near to God through him, since he </a:t>
            </a:r>
            <a:r>
              <a:rPr lang="en-AU" sz="1600" b="1" u="sng"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always</a:t>
            </a:r>
            <a:r>
              <a:rPr lang="en-AU" sz="16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 lives to make </a:t>
            </a:r>
            <a:r>
              <a:rPr lang="en-AU" sz="1600" u="sng"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intercession</a:t>
            </a:r>
            <a:r>
              <a:rPr lang="en-AU" sz="16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 for them.</a:t>
            </a:r>
            <a:r>
              <a:rPr lang="en-AU" sz="1600" dirty="0">
                <a:effectLst/>
              </a:rPr>
              <a:t> </a:t>
            </a:r>
            <a:endParaRPr lang="en-AU" sz="16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62813589-1C5F-401F-AA06-EAA3A386B304}"/>
              </a:ext>
            </a:extLst>
          </p:cNvPr>
          <p:cNvSpPr txBox="1"/>
          <p:nvPr/>
        </p:nvSpPr>
        <p:spPr>
          <a:xfrm>
            <a:off x="0" y="0"/>
            <a:ext cx="9108559" cy="430887"/>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2200" b="1"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Jesus Christ:    </a:t>
            </a:r>
            <a:r>
              <a:rPr kumimoji="0" lang="en-AU" sz="22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 new high priest  (of the order of Melchizedek)</a:t>
            </a:r>
          </a:p>
        </p:txBody>
      </p:sp>
      <p:sp>
        <p:nvSpPr>
          <p:cNvPr id="11" name="TextBox 10">
            <a:extLst>
              <a:ext uri="{FF2B5EF4-FFF2-40B4-BE49-F238E27FC236}">
                <a16:creationId xmlns:a16="http://schemas.microsoft.com/office/drawing/2014/main" id="{42E05733-470E-30E2-412A-6B2C152B416F}"/>
              </a:ext>
            </a:extLst>
          </p:cNvPr>
          <p:cNvSpPr txBox="1"/>
          <p:nvPr/>
        </p:nvSpPr>
        <p:spPr>
          <a:xfrm>
            <a:off x="164942" y="4998553"/>
            <a:ext cx="8814115" cy="646331"/>
          </a:xfrm>
          <a:prstGeom prst="rect">
            <a:avLst/>
          </a:prstGeom>
          <a:noFill/>
          <a:ln>
            <a:solidFill>
              <a:schemeClr val="bg1"/>
            </a:solidFill>
          </a:ln>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The only way to draw near to God, is through Jesus.</a:t>
            </a:r>
          </a:p>
          <a:p>
            <a:pPr marR="0" lvl="0" defTabSz="457200" rtl="0" eaLnBrk="1" fontAlgn="auto" latinLnBrk="0" hangingPunct="1">
              <a:lnSpc>
                <a:spcPct val="100000"/>
              </a:lnSpc>
              <a:spcBef>
                <a:spcPts val="0"/>
              </a:spcBef>
              <a:spcAft>
                <a:spcPts val="0"/>
              </a:spcAft>
              <a:buClrTx/>
              <a:buSzTx/>
              <a:tabLst/>
              <a:defRPr/>
            </a:pPr>
            <a:r>
              <a:rPr lang="en-AU" dirty="0">
                <a:solidFill>
                  <a:schemeClr val="bg1"/>
                </a:solidFill>
                <a:latin typeface="Times New Roman" panose="02020603050405020304" pitchFamily="18" charset="0"/>
                <a:cs typeface="Times New Roman" panose="02020603050405020304" pitchFamily="18" charset="0"/>
              </a:rPr>
              <a:t>Because He is perfect, He can save us to the uttermost.  Perfecting us – preparing for eternity</a:t>
            </a:r>
            <a:endPar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FFEEEFA-530A-D1CC-65E3-FDC17ADA1C6C}"/>
              </a:ext>
            </a:extLst>
          </p:cNvPr>
          <p:cNvSpPr txBox="1"/>
          <p:nvPr/>
        </p:nvSpPr>
        <p:spPr>
          <a:xfrm>
            <a:off x="3072063" y="442611"/>
            <a:ext cx="6071937"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Son of God continues as priest forever.</a:t>
            </a:r>
          </a:p>
        </p:txBody>
      </p:sp>
      <p:sp>
        <p:nvSpPr>
          <p:cNvPr id="15" name="TextBox 14">
            <a:extLst>
              <a:ext uri="{FF2B5EF4-FFF2-40B4-BE49-F238E27FC236}">
                <a16:creationId xmlns:a16="http://schemas.microsoft.com/office/drawing/2014/main" id="{7CA4425D-89A3-3B24-5225-BD703FA26B9D}"/>
              </a:ext>
            </a:extLst>
          </p:cNvPr>
          <p:cNvSpPr txBox="1"/>
          <p:nvPr/>
        </p:nvSpPr>
        <p:spPr>
          <a:xfrm>
            <a:off x="0" y="440628"/>
            <a:ext cx="3200400"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1.  Jesus </a:t>
            </a: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is</a:t>
            </a: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 the Forever Priest</a:t>
            </a:r>
          </a:p>
        </p:txBody>
      </p:sp>
      <p:sp>
        <p:nvSpPr>
          <p:cNvPr id="4" name="TextBox 3">
            <a:extLst>
              <a:ext uri="{FF2B5EF4-FFF2-40B4-BE49-F238E27FC236}">
                <a16:creationId xmlns:a16="http://schemas.microsoft.com/office/drawing/2014/main" id="{66AF6619-0007-C011-5B6B-4ABE0A494BA8}"/>
              </a:ext>
            </a:extLst>
          </p:cNvPr>
          <p:cNvSpPr txBox="1"/>
          <p:nvPr/>
        </p:nvSpPr>
        <p:spPr>
          <a:xfrm>
            <a:off x="2835688" y="764201"/>
            <a:ext cx="6071937"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is greater than the Levite priests.  He lives eternally.</a:t>
            </a:r>
          </a:p>
        </p:txBody>
      </p:sp>
      <p:sp>
        <p:nvSpPr>
          <p:cNvPr id="5" name="TextBox 4">
            <a:extLst>
              <a:ext uri="{FF2B5EF4-FFF2-40B4-BE49-F238E27FC236}">
                <a16:creationId xmlns:a16="http://schemas.microsoft.com/office/drawing/2014/main" id="{B43E8038-9AE5-EDE6-083D-E0385B3798BE}"/>
              </a:ext>
            </a:extLst>
          </p:cNvPr>
          <p:cNvSpPr txBox="1"/>
          <p:nvPr/>
        </p:nvSpPr>
        <p:spPr>
          <a:xfrm>
            <a:off x="6221" y="772293"/>
            <a:ext cx="3200400" cy="369332"/>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2.  The Greatness of Jesus</a:t>
            </a:r>
          </a:p>
        </p:txBody>
      </p:sp>
      <p:sp>
        <p:nvSpPr>
          <p:cNvPr id="6" name="TextBox 5">
            <a:extLst>
              <a:ext uri="{FF2B5EF4-FFF2-40B4-BE49-F238E27FC236}">
                <a16:creationId xmlns:a16="http://schemas.microsoft.com/office/drawing/2014/main" id="{48ED6755-AF2C-58E2-FBAE-1E79D03652A5}"/>
              </a:ext>
            </a:extLst>
          </p:cNvPr>
          <p:cNvSpPr txBox="1"/>
          <p:nvPr/>
        </p:nvSpPr>
        <p:spPr>
          <a:xfrm>
            <a:off x="1449355" y="1089534"/>
            <a:ext cx="7694645" cy="646331"/>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Old Covenant (Law) / old priesthood failed.  </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Under New Management.  A new perfect High Priest for a new covenant.</a:t>
            </a:r>
          </a:p>
        </p:txBody>
      </p:sp>
      <p:sp>
        <p:nvSpPr>
          <p:cNvPr id="7" name="TextBox 6">
            <a:extLst>
              <a:ext uri="{FF2B5EF4-FFF2-40B4-BE49-F238E27FC236}">
                <a16:creationId xmlns:a16="http://schemas.microsoft.com/office/drawing/2014/main" id="{B648DC41-6CE4-B881-F43C-BA4BD2173F80}"/>
              </a:ext>
            </a:extLst>
          </p:cNvPr>
          <p:cNvSpPr txBox="1"/>
          <p:nvPr/>
        </p:nvSpPr>
        <p:spPr>
          <a:xfrm>
            <a:off x="0" y="1089534"/>
            <a:ext cx="1449355" cy="369332"/>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3.  </a:t>
            </a:r>
            <a:r>
              <a:rPr lang="en-AU" dirty="0">
                <a:solidFill>
                  <a:srgbClr val="FFFF00"/>
                </a:solidFill>
                <a:latin typeface="Times New Roman" panose="02020603050405020304" pitchFamily="18" charset="0"/>
                <a:cs typeface="Times New Roman" panose="02020603050405020304" pitchFamily="18" charset="0"/>
              </a:rPr>
              <a:t>Perfection</a:t>
            </a:r>
            <a:endPar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44CB741-BC5E-E624-7BC0-33EACF31290F}"/>
              </a:ext>
            </a:extLst>
          </p:cNvPr>
          <p:cNvSpPr txBox="1"/>
          <p:nvPr/>
        </p:nvSpPr>
        <p:spPr>
          <a:xfrm>
            <a:off x="2863679" y="1661811"/>
            <a:ext cx="6280321"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Law said Priesthood had to come from tribe of Levi.</a:t>
            </a:r>
          </a:p>
        </p:txBody>
      </p:sp>
      <p:sp>
        <p:nvSpPr>
          <p:cNvPr id="9" name="TextBox 8">
            <a:extLst>
              <a:ext uri="{FF2B5EF4-FFF2-40B4-BE49-F238E27FC236}">
                <a16:creationId xmlns:a16="http://schemas.microsoft.com/office/drawing/2014/main" id="{C4778541-FE4F-1B37-B57C-4AD7261F6EF6}"/>
              </a:ext>
            </a:extLst>
          </p:cNvPr>
          <p:cNvSpPr txBox="1"/>
          <p:nvPr/>
        </p:nvSpPr>
        <p:spPr>
          <a:xfrm>
            <a:off x="12441" y="1661811"/>
            <a:ext cx="3122645" cy="369332"/>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4.  Legality Vs. Divine Power</a:t>
            </a:r>
          </a:p>
        </p:txBody>
      </p:sp>
      <p:sp>
        <p:nvSpPr>
          <p:cNvPr id="17" name="TextBox 16">
            <a:extLst>
              <a:ext uri="{FF2B5EF4-FFF2-40B4-BE49-F238E27FC236}">
                <a16:creationId xmlns:a16="http://schemas.microsoft.com/office/drawing/2014/main" id="{07942FE2-BBD3-5E71-6207-57992F49F1D4}"/>
              </a:ext>
            </a:extLst>
          </p:cNvPr>
          <p:cNvSpPr txBox="1"/>
          <p:nvPr/>
        </p:nvSpPr>
        <p:spPr>
          <a:xfrm>
            <a:off x="279918" y="1987144"/>
            <a:ext cx="8864082"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comes from Tribe of Judah.  But has the power of an indestructible life.  Priest forever.</a:t>
            </a:r>
          </a:p>
        </p:txBody>
      </p:sp>
      <p:sp>
        <p:nvSpPr>
          <p:cNvPr id="23" name="TextBox 22">
            <a:extLst>
              <a:ext uri="{FF2B5EF4-FFF2-40B4-BE49-F238E27FC236}">
                <a16:creationId xmlns:a16="http://schemas.microsoft.com/office/drawing/2014/main" id="{2ED678E7-F831-05C3-27F6-8D1A659AD15E}"/>
              </a:ext>
            </a:extLst>
          </p:cNvPr>
          <p:cNvSpPr txBox="1"/>
          <p:nvPr/>
        </p:nvSpPr>
        <p:spPr>
          <a:xfrm>
            <a:off x="244476" y="2520260"/>
            <a:ext cx="8899523"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Law made nothing perfect. The Godly, love it, but it remains an unscalable mountain. </a:t>
            </a:r>
          </a:p>
        </p:txBody>
      </p:sp>
      <p:sp>
        <p:nvSpPr>
          <p:cNvPr id="24" name="TextBox 23">
            <a:extLst>
              <a:ext uri="{FF2B5EF4-FFF2-40B4-BE49-F238E27FC236}">
                <a16:creationId xmlns:a16="http://schemas.microsoft.com/office/drawing/2014/main" id="{89338E0B-6A06-6DB1-B895-6D5879EA3AE0}"/>
              </a:ext>
            </a:extLst>
          </p:cNvPr>
          <p:cNvSpPr txBox="1"/>
          <p:nvPr/>
        </p:nvSpPr>
        <p:spPr>
          <a:xfrm>
            <a:off x="0" y="2271411"/>
            <a:ext cx="3489649" cy="369332"/>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5.  </a:t>
            </a:r>
            <a:r>
              <a:rPr kumimoji="0" lang="en-AU" u="sng"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main point</a:t>
            </a: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  A Better Hope</a:t>
            </a:r>
          </a:p>
        </p:txBody>
      </p:sp>
      <p:sp>
        <p:nvSpPr>
          <p:cNvPr id="25" name="TextBox 24">
            <a:extLst>
              <a:ext uri="{FF2B5EF4-FFF2-40B4-BE49-F238E27FC236}">
                <a16:creationId xmlns:a16="http://schemas.microsoft.com/office/drawing/2014/main" id="{0097B6CA-7B41-D78D-D526-6AAAC41F8D5F}"/>
              </a:ext>
            </a:extLst>
          </p:cNvPr>
          <p:cNvSpPr txBox="1"/>
          <p:nvPr/>
        </p:nvSpPr>
        <p:spPr>
          <a:xfrm>
            <a:off x="244476" y="2799689"/>
            <a:ext cx="8864082"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God sets aside the old way of doing things (Old Covenant).  We draw near to God.</a:t>
            </a:r>
          </a:p>
        </p:txBody>
      </p:sp>
      <p:sp>
        <p:nvSpPr>
          <p:cNvPr id="26" name="TextBox 25">
            <a:extLst>
              <a:ext uri="{FF2B5EF4-FFF2-40B4-BE49-F238E27FC236}">
                <a16:creationId xmlns:a16="http://schemas.microsoft.com/office/drawing/2014/main" id="{61D0BFA1-136B-3F22-E786-00998CDF3A8F}"/>
              </a:ext>
            </a:extLst>
          </p:cNvPr>
          <p:cNvSpPr txBox="1"/>
          <p:nvPr/>
        </p:nvSpPr>
        <p:spPr>
          <a:xfrm>
            <a:off x="4273420" y="2271411"/>
            <a:ext cx="3998754" cy="369332"/>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Through Jesus, we draw near to God</a:t>
            </a:r>
          </a:p>
        </p:txBody>
      </p:sp>
      <p:sp>
        <p:nvSpPr>
          <p:cNvPr id="27" name="TextBox 26">
            <a:extLst>
              <a:ext uri="{FF2B5EF4-FFF2-40B4-BE49-F238E27FC236}">
                <a16:creationId xmlns:a16="http://schemas.microsoft.com/office/drawing/2014/main" id="{101659ED-7A10-D890-C284-48787C78F8E2}"/>
              </a:ext>
            </a:extLst>
          </p:cNvPr>
          <p:cNvSpPr txBox="1"/>
          <p:nvPr/>
        </p:nvSpPr>
        <p:spPr>
          <a:xfrm>
            <a:off x="3732245" y="3086284"/>
            <a:ext cx="5417975"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will  ALWAYS  be, the  ONLY  way to God.</a:t>
            </a:r>
          </a:p>
        </p:txBody>
      </p:sp>
      <p:sp>
        <p:nvSpPr>
          <p:cNvPr id="28" name="TextBox 27">
            <a:extLst>
              <a:ext uri="{FF2B5EF4-FFF2-40B4-BE49-F238E27FC236}">
                <a16:creationId xmlns:a16="http://schemas.microsoft.com/office/drawing/2014/main" id="{8F09718F-53A4-A1CD-8975-FE69898BB456}"/>
              </a:ext>
            </a:extLst>
          </p:cNvPr>
          <p:cNvSpPr txBox="1"/>
          <p:nvPr/>
        </p:nvSpPr>
        <p:spPr>
          <a:xfrm>
            <a:off x="6220" y="3084301"/>
            <a:ext cx="3918858"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6.  Permanency by an Oath of God</a:t>
            </a:r>
          </a:p>
        </p:txBody>
      </p:sp>
      <p:sp>
        <p:nvSpPr>
          <p:cNvPr id="29" name="TextBox 28">
            <a:extLst>
              <a:ext uri="{FF2B5EF4-FFF2-40B4-BE49-F238E27FC236}">
                <a16:creationId xmlns:a16="http://schemas.microsoft.com/office/drawing/2014/main" id="{C5A9676B-5231-5667-7E65-33D89B5378E1}"/>
              </a:ext>
            </a:extLst>
          </p:cNvPr>
          <p:cNvSpPr txBox="1"/>
          <p:nvPr/>
        </p:nvSpPr>
        <p:spPr>
          <a:xfrm>
            <a:off x="4332514" y="3426099"/>
            <a:ext cx="5417975"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is here to stay, so will get the job done.</a:t>
            </a:r>
          </a:p>
        </p:txBody>
      </p:sp>
      <p:sp>
        <p:nvSpPr>
          <p:cNvPr id="30" name="TextBox 29">
            <a:extLst>
              <a:ext uri="{FF2B5EF4-FFF2-40B4-BE49-F238E27FC236}">
                <a16:creationId xmlns:a16="http://schemas.microsoft.com/office/drawing/2014/main" id="{DE4BDAC8-4BD6-B023-7128-7924DFEB88E5}"/>
              </a:ext>
            </a:extLst>
          </p:cNvPr>
          <p:cNvSpPr txBox="1"/>
          <p:nvPr/>
        </p:nvSpPr>
        <p:spPr>
          <a:xfrm>
            <a:off x="6219" y="3395321"/>
            <a:ext cx="4422711"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7.  Permanence = Perfecting Opportunity</a:t>
            </a:r>
          </a:p>
        </p:txBody>
      </p:sp>
      <p:sp>
        <p:nvSpPr>
          <p:cNvPr id="32" name="TextBox 31">
            <a:extLst>
              <a:ext uri="{FF2B5EF4-FFF2-40B4-BE49-F238E27FC236}">
                <a16:creationId xmlns:a16="http://schemas.microsoft.com/office/drawing/2014/main" id="{42E4DB1C-8CED-18E9-F5EC-52CD52CDBB4D}"/>
              </a:ext>
            </a:extLst>
          </p:cNvPr>
          <p:cNvSpPr txBox="1"/>
          <p:nvPr/>
        </p:nvSpPr>
        <p:spPr>
          <a:xfrm>
            <a:off x="3421224" y="4373909"/>
            <a:ext cx="5735217"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Jesus is perfect and sinless.</a:t>
            </a:r>
          </a:p>
        </p:txBody>
      </p:sp>
      <p:sp>
        <p:nvSpPr>
          <p:cNvPr id="33" name="TextBox 32">
            <a:extLst>
              <a:ext uri="{FF2B5EF4-FFF2-40B4-BE49-F238E27FC236}">
                <a16:creationId xmlns:a16="http://schemas.microsoft.com/office/drawing/2014/main" id="{4EBA20E6-3720-38E7-243A-EC0A22E7CEDB}"/>
              </a:ext>
            </a:extLst>
          </p:cNvPr>
          <p:cNvSpPr txBox="1"/>
          <p:nvPr/>
        </p:nvSpPr>
        <p:spPr>
          <a:xfrm>
            <a:off x="12441" y="4371926"/>
            <a:ext cx="3477208"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8.  Perfection of the Devine Son</a:t>
            </a:r>
          </a:p>
        </p:txBody>
      </p:sp>
      <p:sp>
        <p:nvSpPr>
          <p:cNvPr id="34" name="TextBox 33">
            <a:extLst>
              <a:ext uri="{FF2B5EF4-FFF2-40B4-BE49-F238E27FC236}">
                <a16:creationId xmlns:a16="http://schemas.microsoft.com/office/drawing/2014/main" id="{715BF521-4F5E-D5FE-9BFB-254127334617}"/>
              </a:ext>
            </a:extLst>
          </p:cNvPr>
          <p:cNvSpPr txBox="1"/>
          <p:nvPr/>
        </p:nvSpPr>
        <p:spPr>
          <a:xfrm>
            <a:off x="211493" y="4678709"/>
            <a:ext cx="8920066"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His death on the cross –  The perfect, once and for all sacrifice.  Never needs repeating.</a:t>
            </a:r>
          </a:p>
        </p:txBody>
      </p:sp>
    </p:spTree>
    <p:extLst>
      <p:ext uri="{BB962C8B-B14F-4D97-AF65-F5344CB8AC3E}">
        <p14:creationId xmlns:p14="http://schemas.microsoft.com/office/powerpoint/2010/main" val="279503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4" grpId="0"/>
      <p:bldP spid="5" grpId="0"/>
      <p:bldP spid="6" grpId="0"/>
      <p:bldP spid="7" grpId="0"/>
      <p:bldP spid="8" grpId="0"/>
      <p:bldP spid="9" grpId="0"/>
      <p:bldP spid="17" grpId="0"/>
      <p:bldP spid="23" grpId="0"/>
      <p:bldP spid="24" grpId="0"/>
      <p:bldP spid="25" grpId="0"/>
      <p:bldP spid="26" grpId="0"/>
      <p:bldP spid="27" grpId="0"/>
      <p:bldP spid="28" grpId="0"/>
      <p:bldP spid="29" grpId="0"/>
      <p:bldP spid="30"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1892634"/>
          </a:xfrm>
          <a:prstGeom prst="rect">
            <a:avLst/>
          </a:prstGeom>
          <a:noFill/>
          <a:ln w="9525">
            <a:noFill/>
            <a:miter lim="800000"/>
            <a:headEnd/>
            <a:tailEnd/>
          </a:ln>
        </p:spPr>
        <p:txBody>
          <a:bodyPr wrap="square">
            <a:prstTxWarp prst="textNoShape">
              <a:avLst/>
            </a:prstTxWarp>
            <a:spAutoFit/>
          </a:bodyPr>
          <a:lstStyle/>
          <a:p>
            <a:pPr marL="90170" indent="-90170">
              <a:lnSpc>
                <a:spcPct val="115000"/>
              </a:lnSpc>
              <a:spcAft>
                <a:spcPts val="1000"/>
              </a:spcAft>
              <a:buNone/>
            </a:pPr>
            <a:r>
              <a:rPr lang="en-US" sz="2400" b="1" dirty="0">
                <a:solidFill>
                  <a:schemeClr val="bg1"/>
                </a:solidFill>
                <a:effectLst/>
                <a:latin typeface="Times New Roman" panose="02020603050405020304" pitchFamily="18" charset="0"/>
                <a:ea typeface="Times New Roman" panose="02020603050405020304" pitchFamily="18" charset="0"/>
              </a:rPr>
              <a:t>110 </a:t>
            </a:r>
            <a:r>
              <a:rPr lang="en-US" sz="2400" cap="small" dirty="0">
                <a:solidFill>
                  <a:schemeClr val="bg1"/>
                </a:solidFill>
                <a:effectLst/>
                <a:latin typeface="Times New Roman" panose="02020603050405020304" pitchFamily="18" charset="0"/>
                <a:ea typeface="Times New Roman" panose="02020603050405020304" pitchFamily="18" charset="0"/>
              </a:rPr>
              <a:t>A Psalm of David.  </a:t>
            </a:r>
            <a:endParaRPr lang="en-AU" sz="2400" dirty="0">
              <a:solidFill>
                <a:schemeClr val="bg1"/>
              </a:solidFill>
              <a:effectLst/>
              <a:latin typeface="Calibri" panose="020F0502020204030204" pitchFamily="34" charset="0"/>
              <a:ea typeface="Times New Roman" panose="02020603050405020304" pitchFamily="18" charset="0"/>
            </a:endParaRPr>
          </a:p>
          <a:p>
            <a:pPr marL="90170" indent="-90170">
              <a:lnSpc>
                <a:spcPct val="115000"/>
              </a:lnSpc>
              <a:spcAft>
                <a:spcPts val="1000"/>
              </a:spcAft>
              <a:buNone/>
              <a:tabLst>
                <a:tab pos="127000" algn="r"/>
                <a:tab pos="254000" algn="l"/>
              </a:tabLst>
            </a:pPr>
            <a:r>
              <a:rPr lang="en-US" sz="2400" b="1" baseline="30000" dirty="0">
                <a:solidFill>
                  <a:schemeClr val="bg1"/>
                </a:solidFill>
                <a:effectLst/>
                <a:latin typeface="Times New Roman" panose="02020603050405020304" pitchFamily="18" charset="0"/>
                <a:ea typeface="Times New Roman" panose="02020603050405020304" pitchFamily="18" charset="0"/>
              </a:rPr>
              <a:t>1 </a:t>
            </a:r>
            <a:r>
              <a:rPr lang="en-US" sz="2400" dirty="0">
                <a:solidFill>
                  <a:schemeClr val="bg1"/>
                </a:solidFill>
                <a:effectLst/>
                <a:latin typeface="Times New Roman" panose="02020603050405020304" pitchFamily="18" charset="0"/>
                <a:ea typeface="Times New Roman" panose="02020603050405020304" pitchFamily="18" charset="0"/>
              </a:rPr>
              <a:t>The </a:t>
            </a:r>
            <a:r>
              <a:rPr lang="en-US" sz="2400" cap="small" dirty="0">
                <a:solidFill>
                  <a:schemeClr val="bg1"/>
                </a:solidFill>
                <a:effectLst/>
                <a:latin typeface="Times New Roman" panose="02020603050405020304" pitchFamily="18" charset="0"/>
                <a:ea typeface="Times New Roman" panose="02020603050405020304" pitchFamily="18" charset="0"/>
              </a:rPr>
              <a:t>Lord</a:t>
            </a:r>
            <a:r>
              <a:rPr lang="en-US" sz="2400" dirty="0">
                <a:solidFill>
                  <a:schemeClr val="bg1"/>
                </a:solidFill>
                <a:effectLst/>
                <a:latin typeface="Times New Roman" panose="02020603050405020304" pitchFamily="18" charset="0"/>
                <a:ea typeface="Times New Roman" panose="02020603050405020304" pitchFamily="18" charset="0"/>
              </a:rPr>
              <a:t> says to my Lord: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“Sit at my right hand,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until I make your enemies your footstool.”</a:t>
            </a:r>
            <a:endParaRPr lang="en-AU" sz="2400" dirty="0">
              <a:solidFill>
                <a:schemeClr val="bg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5009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418727"/>
          </a:xfrm>
          <a:prstGeom prst="rect">
            <a:avLst/>
          </a:prstGeom>
          <a:noFill/>
          <a:ln w="9525">
            <a:noFill/>
            <a:miter lim="800000"/>
            <a:headEnd/>
            <a:tailEnd/>
          </a:ln>
        </p:spPr>
        <p:txBody>
          <a:bodyPr wrap="square">
            <a:prstTxWarp prst="textNoShape">
              <a:avLst/>
            </a:prstTxWarp>
            <a:spAutoFit/>
          </a:bodyPr>
          <a:lstStyle/>
          <a:p>
            <a:pPr marL="90170" indent="-90170">
              <a:lnSpc>
                <a:spcPct val="115000"/>
              </a:lnSpc>
              <a:spcAft>
                <a:spcPts val="1000"/>
              </a:spcAft>
              <a:buNone/>
              <a:tabLst>
                <a:tab pos="127000" algn="r"/>
                <a:tab pos="254000" algn="l"/>
              </a:tabLst>
            </a:pPr>
            <a:r>
              <a:rPr lang="en-US" sz="2400" b="1" baseline="30000" dirty="0">
                <a:solidFill>
                  <a:schemeClr val="bg1"/>
                </a:solidFill>
                <a:effectLst/>
                <a:latin typeface="Times New Roman" panose="02020603050405020304" pitchFamily="18" charset="0"/>
                <a:ea typeface="Times New Roman" panose="02020603050405020304" pitchFamily="18" charset="0"/>
              </a:rPr>
              <a:t>2 </a:t>
            </a:r>
            <a:r>
              <a:rPr lang="en-US" sz="2400" dirty="0">
                <a:solidFill>
                  <a:schemeClr val="bg1"/>
                </a:solidFill>
                <a:effectLst/>
                <a:latin typeface="Times New Roman" panose="02020603050405020304" pitchFamily="18" charset="0"/>
                <a:ea typeface="Times New Roman" panose="02020603050405020304" pitchFamily="18" charset="0"/>
              </a:rPr>
              <a:t>The </a:t>
            </a:r>
            <a:r>
              <a:rPr lang="en-US" sz="2400" cap="small" dirty="0">
                <a:solidFill>
                  <a:schemeClr val="bg1"/>
                </a:solidFill>
                <a:effectLst/>
                <a:latin typeface="Times New Roman" panose="02020603050405020304" pitchFamily="18" charset="0"/>
                <a:ea typeface="Times New Roman" panose="02020603050405020304" pitchFamily="18" charset="0"/>
              </a:rPr>
              <a:t>Lord</a:t>
            </a:r>
            <a:r>
              <a:rPr lang="en-US" sz="2400" dirty="0">
                <a:solidFill>
                  <a:schemeClr val="bg1"/>
                </a:solidFill>
                <a:effectLst/>
                <a:latin typeface="Times New Roman" panose="02020603050405020304" pitchFamily="18" charset="0"/>
                <a:ea typeface="Times New Roman" panose="02020603050405020304" pitchFamily="18" charset="0"/>
              </a:rPr>
              <a:t> sends forth from Zion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your mighty scepter.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Rule in the midst of your enemies! </a:t>
            </a:r>
            <a:endParaRPr lang="en-AU" sz="2400" dirty="0">
              <a:solidFill>
                <a:schemeClr val="bg1"/>
              </a:solidFill>
              <a:effectLst/>
              <a:latin typeface="Calibri" panose="020F0502020204030204" pitchFamily="34" charset="0"/>
              <a:ea typeface="Times New Roman" panose="02020603050405020304" pitchFamily="18" charset="0"/>
            </a:endParaRPr>
          </a:p>
          <a:p>
            <a:pPr marL="90170" indent="-90170">
              <a:lnSpc>
                <a:spcPct val="115000"/>
              </a:lnSpc>
              <a:spcAft>
                <a:spcPts val="1000"/>
              </a:spcAft>
              <a:buNone/>
              <a:tabLst>
                <a:tab pos="127000" algn="r"/>
                <a:tab pos="254000" algn="l"/>
              </a:tabLst>
            </a:pPr>
            <a:r>
              <a:rPr lang="en-US" sz="2400" b="1" baseline="30000" dirty="0">
                <a:solidFill>
                  <a:schemeClr val="bg1"/>
                </a:solidFill>
                <a:effectLst/>
                <a:latin typeface="Times New Roman" panose="02020603050405020304" pitchFamily="18" charset="0"/>
                <a:ea typeface="Times New Roman" panose="02020603050405020304" pitchFamily="18" charset="0"/>
              </a:rPr>
              <a:t>3 </a:t>
            </a:r>
            <a:r>
              <a:rPr lang="en-US" sz="2400" dirty="0">
                <a:solidFill>
                  <a:schemeClr val="bg1"/>
                </a:solidFill>
                <a:effectLst/>
                <a:latin typeface="Times New Roman" panose="02020603050405020304" pitchFamily="18" charset="0"/>
                <a:ea typeface="Times New Roman" panose="02020603050405020304" pitchFamily="18" charset="0"/>
              </a:rPr>
              <a:t>Your people will offer themselves freely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on the day of your power,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in holy garments;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from the womb of the morning,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the dew of your youth will be yours. </a:t>
            </a:r>
            <a:endParaRPr lang="en-AU" sz="2400" dirty="0">
              <a:solidFill>
                <a:schemeClr val="bg1"/>
              </a:solidFill>
              <a:effectLst/>
              <a:latin typeface="Calibri" panose="020F0502020204030204" pitchFamily="34" charset="0"/>
              <a:ea typeface="Times New Roman" panose="02020603050405020304" pitchFamily="18" charset="0"/>
            </a:endParaRPr>
          </a:p>
          <a:p>
            <a:pPr marL="90170" indent="-90170">
              <a:lnSpc>
                <a:spcPct val="115000"/>
              </a:lnSpc>
              <a:spcAft>
                <a:spcPts val="1000"/>
              </a:spcAft>
              <a:tabLst>
                <a:tab pos="127000" algn="r"/>
                <a:tab pos="254000" algn="l"/>
              </a:tabLst>
            </a:pPr>
            <a:r>
              <a:rPr lang="en-US" sz="2400" b="1" baseline="30000" dirty="0">
                <a:solidFill>
                  <a:schemeClr val="bg1"/>
                </a:solidFill>
                <a:effectLst/>
                <a:latin typeface="Times New Roman" panose="02020603050405020304" pitchFamily="18" charset="0"/>
                <a:ea typeface="Times New Roman" panose="02020603050405020304" pitchFamily="18" charset="0"/>
              </a:rPr>
              <a:t>4 </a:t>
            </a:r>
            <a:r>
              <a:rPr lang="en-US" sz="2400" dirty="0">
                <a:solidFill>
                  <a:schemeClr val="bg1"/>
                </a:solidFill>
                <a:effectLst/>
                <a:latin typeface="Times New Roman" panose="02020603050405020304" pitchFamily="18" charset="0"/>
                <a:ea typeface="Times New Roman" panose="02020603050405020304" pitchFamily="18" charset="0"/>
              </a:rPr>
              <a:t>The </a:t>
            </a:r>
            <a:r>
              <a:rPr lang="en-US" sz="2400" cap="small" dirty="0">
                <a:solidFill>
                  <a:schemeClr val="bg1"/>
                </a:solidFill>
                <a:effectLst/>
                <a:latin typeface="Times New Roman" panose="02020603050405020304" pitchFamily="18" charset="0"/>
                <a:ea typeface="Times New Roman" panose="02020603050405020304" pitchFamily="18" charset="0"/>
              </a:rPr>
              <a:t>Lord</a:t>
            </a:r>
            <a:r>
              <a:rPr lang="en-US" sz="2400" dirty="0">
                <a:solidFill>
                  <a:schemeClr val="bg1"/>
                </a:solidFill>
                <a:effectLst/>
                <a:latin typeface="Times New Roman" panose="02020603050405020304" pitchFamily="18" charset="0"/>
                <a:ea typeface="Times New Roman" panose="02020603050405020304" pitchFamily="18" charset="0"/>
              </a:rPr>
              <a:t> has sworn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and will not change his mind,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“You are a priest forever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after the order of Melchizedek.” </a:t>
            </a:r>
            <a:endParaRPr lang="en-AU" sz="2400" dirty="0">
              <a:solidFill>
                <a:schemeClr val="bg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9105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635867"/>
          </a:xfrm>
          <a:prstGeom prst="rect">
            <a:avLst/>
          </a:prstGeom>
          <a:noFill/>
          <a:ln w="9525">
            <a:noFill/>
            <a:miter lim="800000"/>
            <a:headEnd/>
            <a:tailEnd/>
          </a:ln>
        </p:spPr>
        <p:txBody>
          <a:bodyPr wrap="square">
            <a:prstTxWarp prst="textNoShape">
              <a:avLst/>
            </a:prstTxWarp>
            <a:spAutoFit/>
          </a:bodyPr>
          <a:lstStyle/>
          <a:p>
            <a:pPr marL="90170" indent="-90170">
              <a:lnSpc>
                <a:spcPct val="115000"/>
              </a:lnSpc>
              <a:spcAft>
                <a:spcPts val="1000"/>
              </a:spcAft>
              <a:buNone/>
              <a:tabLst>
                <a:tab pos="127000" algn="r"/>
                <a:tab pos="254000" algn="l"/>
              </a:tabLst>
            </a:pPr>
            <a:r>
              <a:rPr lang="en-US" sz="2400" b="1" baseline="30000" dirty="0">
                <a:solidFill>
                  <a:schemeClr val="bg1"/>
                </a:solidFill>
                <a:effectLst/>
                <a:latin typeface="Times New Roman" panose="02020603050405020304" pitchFamily="18" charset="0"/>
                <a:ea typeface="Times New Roman" panose="02020603050405020304" pitchFamily="18" charset="0"/>
              </a:rPr>
              <a:t>5 </a:t>
            </a:r>
            <a:r>
              <a:rPr lang="en-US" sz="2400" dirty="0">
                <a:solidFill>
                  <a:schemeClr val="bg1"/>
                </a:solidFill>
                <a:effectLst/>
                <a:latin typeface="Times New Roman" panose="02020603050405020304" pitchFamily="18" charset="0"/>
                <a:ea typeface="Times New Roman" panose="02020603050405020304" pitchFamily="18" charset="0"/>
              </a:rPr>
              <a:t>The Lord is at your right hand;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he will shatter kings on the day of his wrath. </a:t>
            </a:r>
            <a:endParaRPr lang="en-AU" sz="2400" dirty="0">
              <a:solidFill>
                <a:schemeClr val="bg1"/>
              </a:solidFill>
              <a:effectLst/>
              <a:latin typeface="Calibri" panose="020F0502020204030204" pitchFamily="34" charset="0"/>
              <a:ea typeface="Times New Roman" panose="02020603050405020304" pitchFamily="18" charset="0"/>
            </a:endParaRPr>
          </a:p>
          <a:p>
            <a:pPr marL="90170" indent="-90170">
              <a:lnSpc>
                <a:spcPct val="115000"/>
              </a:lnSpc>
              <a:spcAft>
                <a:spcPts val="1000"/>
              </a:spcAft>
              <a:buNone/>
              <a:tabLst>
                <a:tab pos="127000" algn="r"/>
                <a:tab pos="254000" algn="l"/>
              </a:tabLst>
            </a:pPr>
            <a:r>
              <a:rPr lang="en-US" sz="2400" b="1" baseline="30000" dirty="0">
                <a:solidFill>
                  <a:schemeClr val="bg1"/>
                </a:solidFill>
                <a:effectLst/>
                <a:latin typeface="Times New Roman" panose="02020603050405020304" pitchFamily="18" charset="0"/>
                <a:ea typeface="Times New Roman" panose="02020603050405020304" pitchFamily="18" charset="0"/>
              </a:rPr>
              <a:t>6 </a:t>
            </a:r>
            <a:r>
              <a:rPr lang="en-US" sz="2400" dirty="0">
                <a:solidFill>
                  <a:schemeClr val="bg1"/>
                </a:solidFill>
                <a:effectLst/>
                <a:latin typeface="Times New Roman" panose="02020603050405020304" pitchFamily="18" charset="0"/>
                <a:ea typeface="Times New Roman" panose="02020603050405020304" pitchFamily="18" charset="0"/>
              </a:rPr>
              <a:t>He will execute judgment among the nations,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filling them with corpses;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he will shatter chiefs </a:t>
            </a:r>
            <a:br>
              <a:rPr lang="en-US" sz="2400" dirty="0">
                <a:solidFill>
                  <a:schemeClr val="bg1"/>
                </a:solidFill>
                <a:effectLst/>
                <a:latin typeface="Times New Roman" panose="02020603050405020304" pitchFamily="18" charset="0"/>
                <a:ea typeface="Times New Roman" panose="02020603050405020304" pitchFamily="18" charset="0"/>
              </a:rPr>
            </a:br>
            <a:r>
              <a:rPr lang="en-US" sz="2400" dirty="0">
                <a:solidFill>
                  <a:schemeClr val="bg1"/>
                </a:solidFill>
                <a:effectLst/>
                <a:latin typeface="Times New Roman" panose="02020603050405020304" pitchFamily="18" charset="0"/>
                <a:ea typeface="Times New Roman" panose="02020603050405020304" pitchFamily="18" charset="0"/>
              </a:rPr>
              <a:t>over the wide earth. </a:t>
            </a:r>
            <a:endParaRPr lang="en-AU" sz="2400" dirty="0">
              <a:solidFill>
                <a:schemeClr val="bg1"/>
              </a:solidFill>
              <a:effectLst/>
              <a:latin typeface="Calibri" panose="020F0502020204030204" pitchFamily="34" charset="0"/>
              <a:ea typeface="Times New Roman" panose="02020603050405020304" pitchFamily="18" charset="0"/>
            </a:endParaRPr>
          </a:p>
          <a:p>
            <a:pPr>
              <a:buNone/>
            </a:pPr>
            <a:r>
              <a:rPr lang="en-US" sz="2400" b="1" kern="0" baseline="30000" dirty="0">
                <a:solidFill>
                  <a:schemeClr val="bg1"/>
                </a:solidFill>
                <a:effectLst/>
                <a:latin typeface="Times New Roman" panose="02020603050405020304" pitchFamily="18" charset="0"/>
                <a:ea typeface="Times New Roman" panose="02020603050405020304" pitchFamily="18" charset="0"/>
              </a:rPr>
              <a:t>7 </a:t>
            </a:r>
            <a:r>
              <a:rPr lang="en-US" sz="2400" kern="0" dirty="0">
                <a:solidFill>
                  <a:schemeClr val="bg1"/>
                </a:solidFill>
                <a:effectLst/>
                <a:latin typeface="Times New Roman" panose="02020603050405020304" pitchFamily="18" charset="0"/>
                <a:ea typeface="Times New Roman" panose="02020603050405020304" pitchFamily="18" charset="0"/>
              </a:rPr>
              <a:t>He will drink from the brook by the way; </a:t>
            </a:r>
            <a:br>
              <a:rPr lang="en-US" sz="2400" kern="0" dirty="0">
                <a:solidFill>
                  <a:schemeClr val="bg1"/>
                </a:solidFill>
                <a:effectLst/>
                <a:latin typeface="Times New Roman" panose="02020603050405020304" pitchFamily="18" charset="0"/>
                <a:ea typeface="Times New Roman" panose="02020603050405020304" pitchFamily="18" charset="0"/>
              </a:rPr>
            </a:br>
            <a:r>
              <a:rPr lang="en-US" sz="2400" kern="0" dirty="0">
                <a:solidFill>
                  <a:schemeClr val="bg1"/>
                </a:solidFill>
                <a:effectLst/>
                <a:latin typeface="Times New Roman" panose="02020603050405020304" pitchFamily="18" charset="0"/>
                <a:ea typeface="Times New Roman" panose="02020603050405020304" pitchFamily="18" charset="0"/>
              </a:rPr>
              <a:t>therefore he will lift up his head.</a:t>
            </a:r>
            <a:r>
              <a:rPr lang="en-AU" sz="2400" dirty="0">
                <a:solidFill>
                  <a:schemeClr val="bg1"/>
                </a:solidFill>
                <a:effectLst/>
              </a:rPr>
              <a:t> </a:t>
            </a:r>
            <a:endParaRPr lang="en-AU" sz="2400" dirty="0">
              <a:solidFill>
                <a:schemeClr val="bg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535607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2000" kern="0" dirty="0">
                <a:solidFill>
                  <a:srgbClr val="FFFF00"/>
                </a:solidFill>
                <a:latin typeface="Times New Roman" panose="02020603050405020304" pitchFamily="18" charset="0"/>
                <a:ea typeface="+mn-ea"/>
                <a:cs typeface="+mn-cs"/>
              </a:rPr>
              <a:t>Psalm 110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2000" kern="0" dirty="0">
              <a:solidFill>
                <a:srgbClr val="FFFF00"/>
              </a:solidFill>
              <a:latin typeface="Times New Roman" panose="02020603050405020304" pitchFamily="18" charset="0"/>
              <a:ea typeface="+mn-ea"/>
              <a:cs typeface="+mn-cs"/>
            </a:endParaRPr>
          </a:p>
          <a:p>
            <a:pPr algn="ctr" defTabSz="914400" fontAlgn="base">
              <a:spcBef>
                <a:spcPct val="20000"/>
              </a:spcBef>
              <a:spcAft>
                <a:spcPct val="0"/>
              </a:spcAft>
              <a:defRPr/>
            </a:pPr>
            <a:r>
              <a:rPr lang="en-US" sz="4400" kern="0" dirty="0">
                <a:solidFill>
                  <a:srgbClr val="FFFF00"/>
                </a:solidFill>
                <a:latin typeface="Times New Roman" panose="02020603050405020304" pitchFamily="18" charset="0"/>
                <a:ea typeface="+mn-ea"/>
                <a:cs typeface="+mn-cs"/>
              </a:rPr>
              <a:t>Hebrews  6:19 - 7:28 </a:t>
            </a:r>
            <a:r>
              <a:rPr kumimoji="0" lang="en-US" sz="1800" b="0"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6 Slides</a:t>
            </a: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831CBAB-C20E-FDB3-409C-2ECE1966D8A5}"/>
            </a:ext>
          </a:extLst>
        </p:cNvPr>
        <p:cNvGrpSpPr/>
        <p:nvPr/>
      </p:nvGrpSpPr>
      <p:grpSpPr>
        <a:xfrm>
          <a:off x="0" y="0"/>
          <a:ext cx="0" cy="0"/>
          <a:chOff x="0" y="0"/>
          <a:chExt cx="0" cy="0"/>
        </a:xfrm>
      </p:grpSpPr>
      <p:sp>
        <p:nvSpPr>
          <p:cNvPr id="5" name="Text Box 4">
            <a:extLst>
              <a:ext uri="{FF2B5EF4-FFF2-40B4-BE49-F238E27FC236}">
                <a16:creationId xmlns:a16="http://schemas.microsoft.com/office/drawing/2014/main" id="{99B128DB-B999-BEE5-34E6-F77A8AF7F10A}"/>
              </a:ext>
            </a:extLst>
          </p:cNvPr>
          <p:cNvSpPr txBox="1">
            <a:spLocks noChangeArrowheads="1"/>
          </p:cNvSpPr>
          <p:nvPr/>
        </p:nvSpPr>
        <p:spPr bwMode="auto">
          <a:xfrm>
            <a:off x="0" y="10297"/>
            <a:ext cx="9144000" cy="5705152"/>
          </a:xfrm>
          <a:prstGeom prst="rect">
            <a:avLst/>
          </a:prstGeom>
          <a:noFill/>
          <a:ln w="9525">
            <a:noFill/>
            <a:miter lim="800000"/>
            <a:headEnd/>
            <a:tailEnd/>
          </a:ln>
        </p:spPr>
        <p:txBody>
          <a:bodyPr wrap="square">
            <a:prstTxWarp prst="textNoShape">
              <a:avLst/>
            </a:prstTxWarp>
            <a:spAutoFit/>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AU" sz="26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19 </a:t>
            </a:r>
            <a:r>
              <a:rPr kumimoji="0" lang="en-AU" sz="26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We have this as a sure and steadfast anchor of the soul, a hope that enters into the inner place behind the curtain, </a:t>
            </a:r>
            <a:r>
              <a:rPr kumimoji="0" lang="en-AU" sz="26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20 </a:t>
            </a:r>
            <a:r>
              <a:rPr kumimoji="0" lang="en-AU" sz="26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where Jesus has gone as a forerunner on our behalf, having become a high priest forever after the order of Melchizedek.</a:t>
            </a:r>
            <a:r>
              <a:rPr kumimoji="0" lang="en-AU" sz="2600" b="0" i="0" u="none" strike="noStrike" kern="1200" cap="none" spc="0" normalizeH="0" baseline="0" noProof="0" dirty="0">
                <a:ln>
                  <a:noFill/>
                </a:ln>
                <a:solidFill>
                  <a:prstClr val="black"/>
                </a:solidFill>
                <a:effectLst/>
                <a:uLnTx/>
                <a:uFillTx/>
                <a:latin typeface="Arial" panose="020B0604020202020204"/>
                <a:ea typeface="+mn-ea"/>
                <a:cs typeface="+mn-cs"/>
              </a:rPr>
              <a:t> </a:t>
            </a:r>
          </a:p>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AU" sz="2600" b="1"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7 </a:t>
            </a:r>
            <a:r>
              <a:rPr kumimoji="0" lang="en-AU" sz="26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this Melchizedek, king of Salem, priest of the Most High God, met Abraham returning from the slaughter of the kings and blessed him, </a:t>
            </a:r>
            <a:r>
              <a:rPr kumimoji="0" lang="en-AU" sz="26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2 </a:t>
            </a:r>
            <a:r>
              <a:rPr kumimoji="0" lang="en-AU" sz="26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and to him Abraham apportioned a tenth part of everything.  He is first, by translation of his name, king of righteousness, and then he is also king of Salem, that is, king of peace.  </a:t>
            </a:r>
            <a:r>
              <a:rPr kumimoji="0" lang="en-AU" sz="26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3 </a:t>
            </a:r>
            <a:r>
              <a:rPr kumimoji="0" lang="en-AU" sz="26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He is without father or mother or genealogy, having neither beginning of days nor end of life, but resembling the Son of God he continues a priest forever. </a:t>
            </a:r>
          </a:p>
        </p:txBody>
      </p:sp>
    </p:spTree>
    <p:extLst>
      <p:ext uri="{BB962C8B-B14F-4D97-AF65-F5344CB8AC3E}">
        <p14:creationId xmlns:p14="http://schemas.microsoft.com/office/powerpoint/2010/main" val="71626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38BCF6B-BC69-6BE8-9882-BB4D955F1C13}"/>
            </a:ext>
          </a:extLst>
        </p:cNvPr>
        <p:cNvGrpSpPr/>
        <p:nvPr/>
      </p:nvGrpSpPr>
      <p:grpSpPr>
        <a:xfrm>
          <a:off x="0" y="0"/>
          <a:ext cx="0" cy="0"/>
          <a:chOff x="0" y="0"/>
          <a:chExt cx="0" cy="0"/>
        </a:xfrm>
      </p:grpSpPr>
      <p:sp>
        <p:nvSpPr>
          <p:cNvPr id="5" name="Text Box 4">
            <a:extLst>
              <a:ext uri="{FF2B5EF4-FFF2-40B4-BE49-F238E27FC236}">
                <a16:creationId xmlns:a16="http://schemas.microsoft.com/office/drawing/2014/main" id="{A4D1D83F-F983-B36F-49AD-59037882F514}"/>
              </a:ext>
            </a:extLst>
          </p:cNvPr>
          <p:cNvSpPr txBox="1">
            <a:spLocks noChangeArrowheads="1"/>
          </p:cNvSpPr>
          <p:nvPr/>
        </p:nvSpPr>
        <p:spPr bwMode="auto">
          <a:xfrm>
            <a:off x="22444" y="0"/>
            <a:ext cx="9144000" cy="4737066"/>
          </a:xfrm>
          <a:prstGeom prst="rect">
            <a:avLst/>
          </a:prstGeom>
          <a:noFill/>
          <a:ln w="9525">
            <a:noFill/>
            <a:miter lim="800000"/>
            <a:headEnd/>
            <a:tailEnd/>
          </a:ln>
        </p:spPr>
        <p:txBody>
          <a:bodyPr wrap="square">
            <a:prstTxWarp prst="textNoShape">
              <a:avLst/>
            </a:prstTxWarp>
            <a:spAutoFit/>
          </a:bodyPr>
          <a:lstStyle/>
          <a:p>
            <a:pPr marL="0" marR="0" lvl="0" indent="152400" algn="l" defTabSz="457200" rtl="0" eaLnBrk="1" fontAlgn="auto" latinLnBrk="0" hangingPunct="1">
              <a:lnSpc>
                <a:spcPct val="115000"/>
              </a:lnSpc>
              <a:spcBef>
                <a:spcPts val="0"/>
              </a:spcBef>
              <a:spcAft>
                <a:spcPts val="1000"/>
              </a:spcAft>
              <a:buClrTx/>
              <a:buSzTx/>
              <a:buFontTx/>
              <a:buNone/>
              <a:tabLst/>
              <a:defRPr/>
            </a:pP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4 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See how great this man was to whom Abraham the patriarch gave a tenth of the spoils!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5 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And those descendants of Levi who receive the priestly office have a commandment in the law to take tithes from the people, that is, from their brothers, though these also are descended from Abraham.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6 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But this man who does not have his descent from them received tithes from Abraham and blessed him who had the promises.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7 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It is beyond dispute that the inferior is blessed by the superior.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8 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In the one case tithes are received by mortal men, but in the other case, by one of whom it is testified that he lives.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9 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One might even say that Levi himself, who receives tithes, paid tithes through Abraham,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10 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he was still in the loins of his ancestor when Melchizedek met him.</a:t>
            </a:r>
            <a:r>
              <a:rPr kumimoji="0" lang="en-AU" sz="2400" b="0" i="0" u="none" strike="noStrike" kern="1200" cap="none" spc="0" normalizeH="0" baseline="0" noProof="0" dirty="0">
                <a:ln>
                  <a:noFill/>
                </a:ln>
                <a:solidFill>
                  <a:prstClr val="black"/>
                </a:solidFill>
                <a:effectLst/>
                <a:uLnTx/>
                <a:uFillTx/>
                <a:latin typeface="Arial" panose="020B0604020202020204"/>
                <a:ea typeface="+mn-ea"/>
                <a:cs typeface="+mn-cs"/>
              </a:rPr>
              <a:t>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364193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28D6AA-5287-D793-A23B-ACFB2DD08F7B}"/>
            </a:ext>
          </a:extLst>
        </p:cNvPr>
        <p:cNvGrpSpPr/>
        <p:nvPr/>
      </p:nvGrpSpPr>
      <p:grpSpPr>
        <a:xfrm>
          <a:off x="0" y="0"/>
          <a:ext cx="0" cy="0"/>
          <a:chOff x="0" y="0"/>
          <a:chExt cx="0" cy="0"/>
        </a:xfrm>
      </p:grpSpPr>
      <p:sp>
        <p:nvSpPr>
          <p:cNvPr id="5" name="Text Box 4">
            <a:extLst>
              <a:ext uri="{FF2B5EF4-FFF2-40B4-BE49-F238E27FC236}">
                <a16:creationId xmlns:a16="http://schemas.microsoft.com/office/drawing/2014/main" id="{1B711617-6B00-E35E-B2A5-A1FA2F18DDC6}"/>
              </a:ext>
            </a:extLst>
          </p:cNvPr>
          <p:cNvSpPr txBox="1">
            <a:spLocks noChangeArrowheads="1"/>
          </p:cNvSpPr>
          <p:nvPr/>
        </p:nvSpPr>
        <p:spPr bwMode="auto">
          <a:xfrm>
            <a:off x="22444" y="0"/>
            <a:ext cx="9144000" cy="5520486"/>
          </a:xfrm>
          <a:prstGeom prst="rect">
            <a:avLst/>
          </a:prstGeom>
          <a:noFill/>
          <a:ln w="9525">
            <a:noFill/>
            <a:miter lim="800000"/>
            <a:headEnd/>
            <a:tailEnd/>
          </a:ln>
        </p:spPr>
        <p:txBody>
          <a:bodyPr wrap="square">
            <a:prstTxWarp prst="textNoShape">
              <a:avLst/>
            </a:prstTxWarp>
            <a:spAutoFit/>
          </a:bodyPr>
          <a:lstStyle/>
          <a:p>
            <a:pPr marL="0" marR="0" lvl="0" indent="152400" algn="l" defTabSz="457200" rtl="0" eaLnBrk="1" fontAlgn="auto" latinLnBrk="0" hangingPunct="1">
              <a:lnSpc>
                <a:spcPct val="115000"/>
              </a:lnSpc>
              <a:spcBef>
                <a:spcPts val="0"/>
              </a:spcBef>
              <a:spcAft>
                <a:spcPts val="1000"/>
              </a:spcAft>
              <a:buClrTx/>
              <a:buSzTx/>
              <a:buFontTx/>
              <a:buNone/>
              <a:tabLst/>
              <a:defRPr/>
            </a:pP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11 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Now if perfection had been attainable through the Levitical priesthood (for under it the people received the law), what further need would there have been for another priest to arise after the order of Melchizedek, rather than one named after the order of Aaron?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12 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when there is a change in the priesthood, there is necessarily a change in the law as well.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13 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the one of whom these things are spoken belonged to another tribe, from which no one has ever served at the altar.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14 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it is evident that our Lord was descended from Judah, and in connection with that tribe Moses said nothing about priests.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15 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This becomes even more evident when another priest arises in the likeness of Melchizedek,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16 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who has become a priest, not on the basis of a legal requirement concerning bodily descent, but by the power of an indestructible life.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1819119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00382E-92E3-0A42-C866-5BE0DED7972F}"/>
            </a:ext>
          </a:extLst>
        </p:cNvPr>
        <p:cNvGrpSpPr/>
        <p:nvPr/>
      </p:nvGrpSpPr>
      <p:grpSpPr>
        <a:xfrm>
          <a:off x="0" y="0"/>
          <a:ext cx="0" cy="0"/>
          <a:chOff x="0" y="0"/>
          <a:chExt cx="0" cy="0"/>
        </a:xfrm>
      </p:grpSpPr>
      <p:sp>
        <p:nvSpPr>
          <p:cNvPr id="5" name="Text Box 4">
            <a:extLst>
              <a:ext uri="{FF2B5EF4-FFF2-40B4-BE49-F238E27FC236}">
                <a16:creationId xmlns:a16="http://schemas.microsoft.com/office/drawing/2014/main" id="{EB4D25CD-4AF4-19DE-ADCB-ED6AECC96C64}"/>
              </a:ext>
            </a:extLst>
          </p:cNvPr>
          <p:cNvSpPr txBox="1">
            <a:spLocks noChangeArrowheads="1"/>
          </p:cNvSpPr>
          <p:nvPr/>
        </p:nvSpPr>
        <p:spPr bwMode="auto">
          <a:xfrm>
            <a:off x="22444" y="0"/>
            <a:ext cx="9144000" cy="5082225"/>
          </a:xfrm>
          <a:prstGeom prst="rect">
            <a:avLst/>
          </a:prstGeom>
          <a:noFill/>
          <a:ln w="9525">
            <a:noFill/>
            <a:miter lim="800000"/>
            <a:headEnd/>
            <a:tailEnd/>
          </a:ln>
        </p:spPr>
        <p:txBody>
          <a:bodyPr wrap="square">
            <a:prstTxWarp prst="textNoShape">
              <a:avLst/>
            </a:prstTxWarp>
            <a:spAutoFit/>
          </a:bodyPr>
          <a:lstStyle/>
          <a:p>
            <a:pPr marL="0" marR="0" lvl="0" indent="152400" algn="l" defTabSz="457200" rtl="0" eaLnBrk="1" fontAlgn="auto" latinLnBrk="0" hangingPunct="1">
              <a:lnSpc>
                <a:spcPct val="115000"/>
              </a:lnSpc>
              <a:spcBef>
                <a:spcPts val="0"/>
              </a:spcBef>
              <a:spcAft>
                <a:spcPts val="1000"/>
              </a:spcAft>
              <a:buClrTx/>
              <a:buSzTx/>
              <a:buFontTx/>
              <a:buNone/>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17 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it is witnessed of him,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152400" algn="l" defTabSz="457200" rtl="0" eaLnBrk="1" fontAlgn="auto" latinLnBrk="0" hangingPunct="1">
              <a:lnSpc>
                <a:spcPct val="115000"/>
              </a:lnSpc>
              <a:spcBef>
                <a:spcPts val="0"/>
              </a:spcBef>
              <a:spcAft>
                <a:spcPts val="1000"/>
              </a:spcAft>
              <a:buClrTx/>
              <a:buSzTx/>
              <a:buFontTx/>
              <a:buNone/>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450215" marR="0" lvl="0" indent="0" algn="l" defTabSz="457200" rtl="0" eaLnBrk="1" fontAlgn="auto" latinLnBrk="0" hangingPunct="1">
              <a:lnSpc>
                <a:spcPct val="115000"/>
              </a:lnSpc>
              <a:spcBef>
                <a:spcPts val="0"/>
              </a:spcBef>
              <a:spcAft>
                <a:spcPts val="1000"/>
              </a:spcAft>
              <a:buClrTx/>
              <a:buSzTx/>
              <a:buFontTx/>
              <a:buNone/>
              <a:tabLst>
                <a:tab pos="127000" algn="r"/>
                <a:tab pos="254000" algn="l"/>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“You are a priest forever,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450215" marR="0" lvl="0" indent="0" algn="l" defTabSz="457200" rtl="0" eaLnBrk="1" fontAlgn="auto" latinLnBrk="0" hangingPunct="1">
              <a:lnSpc>
                <a:spcPct val="115000"/>
              </a:lnSpc>
              <a:spcBef>
                <a:spcPts val="0"/>
              </a:spcBef>
              <a:spcAft>
                <a:spcPts val="1000"/>
              </a:spcAft>
              <a:buClrTx/>
              <a:buSzTx/>
              <a:buFontTx/>
              <a:buNone/>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after the order of Melchizedek.”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609600" marR="0" lvl="0" indent="-203200" algn="l" defTabSz="457200" rtl="0" eaLnBrk="1" fontAlgn="auto" latinLnBrk="0" hangingPunct="1">
              <a:lnSpc>
                <a:spcPct val="115000"/>
              </a:lnSpc>
              <a:spcBef>
                <a:spcPts val="0"/>
              </a:spcBef>
              <a:spcAft>
                <a:spcPts val="1000"/>
              </a:spcAft>
              <a:buClrTx/>
              <a:buSzTx/>
              <a:buFontTx/>
              <a:buNone/>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18 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on the one hand, a former commandment is set aside because of its weakness and uselessness </a:t>
            </a:r>
            <a:r>
              <a:rPr kumimoji="0" lang="en-AU" sz="2400" b="1" i="0" u="none" strike="noStrike" kern="1200" cap="none" spc="0" normalizeH="0" baseline="3000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19 </a:t>
            </a: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(for the law made nothing perfect);  but on the other hand, a better hope is introduced, through which we draw near to God.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AU" sz="24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rPr>
              <a:t> </a:t>
            </a: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1883276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14230</TotalTime>
  <Words>1503</Words>
  <Application>Microsoft Macintosh PowerPoint</Application>
  <PresentationFormat>On-screen Show (16:10)</PresentationFormat>
  <Paragraphs>99</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278</cp:revision>
  <cp:lastPrinted>2025-06-19T06:23:03Z</cp:lastPrinted>
  <dcterms:created xsi:type="dcterms:W3CDTF">2024-07-12T04:24:48Z</dcterms:created>
  <dcterms:modified xsi:type="dcterms:W3CDTF">2025-06-19T06:28:55Z</dcterms:modified>
</cp:coreProperties>
</file>